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6" r:id="rId1"/>
  </p:sldMasterIdLst>
  <p:notesMasterIdLst>
    <p:notesMasterId r:id="rId33"/>
  </p:notesMasterIdLst>
  <p:sldIdLst>
    <p:sldId id="256" r:id="rId2"/>
    <p:sldId id="269" r:id="rId3"/>
    <p:sldId id="284" r:id="rId4"/>
    <p:sldId id="308" r:id="rId5"/>
    <p:sldId id="285" r:id="rId6"/>
    <p:sldId id="258" r:id="rId7"/>
    <p:sldId id="286" r:id="rId8"/>
    <p:sldId id="275" r:id="rId9"/>
    <p:sldId id="261" r:id="rId10"/>
    <p:sldId id="271" r:id="rId11"/>
    <p:sldId id="309" r:id="rId12"/>
    <p:sldId id="310" r:id="rId13"/>
    <p:sldId id="311" r:id="rId14"/>
    <p:sldId id="312" r:id="rId15"/>
    <p:sldId id="313" r:id="rId16"/>
    <p:sldId id="314" r:id="rId17"/>
    <p:sldId id="316" r:id="rId18"/>
    <p:sldId id="272" r:id="rId19"/>
    <p:sldId id="273" r:id="rId20"/>
    <p:sldId id="274" r:id="rId21"/>
    <p:sldId id="288" r:id="rId22"/>
    <p:sldId id="289" r:id="rId23"/>
    <p:sldId id="290" r:id="rId24"/>
    <p:sldId id="291" r:id="rId25"/>
    <p:sldId id="294" r:id="rId26"/>
    <p:sldId id="277" r:id="rId27"/>
    <p:sldId id="279" r:id="rId28"/>
    <p:sldId id="280" r:id="rId29"/>
    <p:sldId id="296" r:id="rId30"/>
    <p:sldId id="264" r:id="rId31"/>
    <p:sldId id="306"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53" autoAdjust="0"/>
    <p:restoredTop sz="94660"/>
  </p:normalViewPr>
  <p:slideViewPr>
    <p:cSldViewPr>
      <p:cViewPr>
        <p:scale>
          <a:sx n="75" d="100"/>
          <a:sy n="75" d="100"/>
        </p:scale>
        <p:origin x="-1266" y="16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41C2CD6-C2A0-4057-A2D2-E02741570BE2}" type="datetimeFigureOut">
              <a:rPr lang="en-US" smtClean="0"/>
              <a:t>11-Aug-22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7A4A5E-6A2F-4249-87D7-49089A0171A6}" type="slidenum">
              <a:rPr lang="en-US" smtClean="0"/>
              <a:t>‹#›</a:t>
            </a:fld>
            <a:endParaRPr lang="en-US"/>
          </a:p>
        </p:txBody>
      </p:sp>
    </p:spTree>
    <p:extLst>
      <p:ext uri="{BB962C8B-B14F-4D97-AF65-F5344CB8AC3E}">
        <p14:creationId xmlns:p14="http://schemas.microsoft.com/office/powerpoint/2010/main" val="26592572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67A4A5E-6A2F-4249-87D7-49089A0171A6}" type="slidenum">
              <a:rPr lang="en-US" smtClean="0"/>
              <a:t>2</a:t>
            </a:fld>
            <a:endParaRPr lang="en-US"/>
          </a:p>
        </p:txBody>
      </p:sp>
    </p:spTree>
    <p:extLst>
      <p:ext uri="{BB962C8B-B14F-4D97-AF65-F5344CB8AC3E}">
        <p14:creationId xmlns:p14="http://schemas.microsoft.com/office/powerpoint/2010/main" val="9152649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7A4A5E-6A2F-4249-87D7-49089A0171A6}" type="slidenum">
              <a:rPr lang="en-US" smtClean="0"/>
              <a:t>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7A4A5E-6A2F-4249-87D7-49089A0171A6}" type="slidenum">
              <a:rPr lang="en-US" smtClean="0"/>
              <a:t>17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4222808F-1D19-4C1F-B911-DB645644A85A}" type="datetimeFigureOut">
              <a:rPr lang="en-US" smtClean="0"/>
              <a:t>11-Aug-22</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8CCE0EA9-89D2-4525-BA34-6E99D479411B}"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222808F-1D19-4C1F-B911-DB645644A85A}" type="datetimeFigureOut">
              <a:rPr lang="en-US" smtClean="0"/>
              <a:t>11-Aug-22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E0EA9-89D2-4525-BA34-6E99D479411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222808F-1D19-4C1F-B911-DB645644A85A}" type="datetimeFigureOut">
              <a:rPr lang="en-US" smtClean="0"/>
              <a:t>11-Aug-22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E0EA9-89D2-4525-BA34-6E99D479411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4222808F-1D19-4C1F-B911-DB645644A85A}" type="datetimeFigureOut">
              <a:rPr lang="en-US" smtClean="0"/>
              <a:t>11-Aug-22</a:t>
            </a:fld>
            <a:endParaRPr lang="en-US"/>
          </a:p>
        </p:txBody>
      </p:sp>
      <p:sp>
        <p:nvSpPr>
          <p:cNvPr id="9" name="Slide Number Placeholder 8"/>
          <p:cNvSpPr>
            <a:spLocks noGrp="1"/>
          </p:cNvSpPr>
          <p:nvPr>
            <p:ph type="sldNum" sz="quarter" idx="15"/>
          </p:nvPr>
        </p:nvSpPr>
        <p:spPr/>
        <p:txBody>
          <a:bodyPr rtlCol="0"/>
          <a:lstStyle/>
          <a:p>
            <a:fld id="{8CCE0EA9-89D2-4525-BA34-6E99D479411B}"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4222808F-1D19-4C1F-B911-DB645644A85A}" type="datetimeFigureOut">
              <a:rPr lang="en-US" smtClean="0"/>
              <a:t>11-Aug-22</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8CCE0EA9-89D2-4525-BA34-6E99D479411B}"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4222808F-1D19-4C1F-B911-DB645644A85A}" type="datetimeFigureOut">
              <a:rPr lang="en-US" smtClean="0"/>
              <a:t>11-Aug-22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CE0EA9-89D2-4525-BA34-6E99D479411B}"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4222808F-1D19-4C1F-B911-DB645644A85A}" type="datetimeFigureOut">
              <a:rPr lang="en-US" smtClean="0"/>
              <a:t>11-Aug-22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CE0EA9-89D2-4525-BA34-6E99D479411B}"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4222808F-1D19-4C1F-B911-DB645644A85A}" type="datetimeFigureOut">
              <a:rPr lang="en-US" smtClean="0"/>
              <a:t>11-Aug-22</a:t>
            </a:fld>
            <a:endParaRPr lang="en-US"/>
          </a:p>
        </p:txBody>
      </p:sp>
      <p:sp>
        <p:nvSpPr>
          <p:cNvPr id="7" name="Slide Number Placeholder 6"/>
          <p:cNvSpPr>
            <a:spLocks noGrp="1"/>
          </p:cNvSpPr>
          <p:nvPr>
            <p:ph type="sldNum" sz="quarter" idx="11"/>
          </p:nvPr>
        </p:nvSpPr>
        <p:spPr/>
        <p:txBody>
          <a:bodyPr rtlCol="0"/>
          <a:lstStyle/>
          <a:p>
            <a:fld id="{8CCE0EA9-89D2-4525-BA34-6E99D479411B}"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22808F-1D19-4C1F-B911-DB645644A85A}" type="datetimeFigureOut">
              <a:rPr lang="en-US" smtClean="0"/>
              <a:t>11-Aug-22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CE0EA9-89D2-4525-BA34-6E99D479411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4222808F-1D19-4C1F-B911-DB645644A85A}" type="datetimeFigureOut">
              <a:rPr lang="en-US" smtClean="0"/>
              <a:t>11-Aug-22</a:t>
            </a:fld>
            <a:endParaRPr lang="en-US"/>
          </a:p>
        </p:txBody>
      </p:sp>
      <p:sp>
        <p:nvSpPr>
          <p:cNvPr id="22" name="Slide Number Placeholder 21"/>
          <p:cNvSpPr>
            <a:spLocks noGrp="1"/>
          </p:cNvSpPr>
          <p:nvPr>
            <p:ph type="sldNum" sz="quarter" idx="15"/>
          </p:nvPr>
        </p:nvSpPr>
        <p:spPr/>
        <p:txBody>
          <a:bodyPr rtlCol="0"/>
          <a:lstStyle/>
          <a:p>
            <a:fld id="{8CCE0EA9-89D2-4525-BA34-6E99D479411B}"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4222808F-1D19-4C1F-B911-DB645644A85A}" type="datetimeFigureOut">
              <a:rPr lang="en-US" smtClean="0"/>
              <a:t>11-Aug-22</a:t>
            </a:fld>
            <a:endParaRPr lang="en-US"/>
          </a:p>
        </p:txBody>
      </p:sp>
      <p:sp>
        <p:nvSpPr>
          <p:cNvPr id="18" name="Slide Number Placeholder 17"/>
          <p:cNvSpPr>
            <a:spLocks noGrp="1"/>
          </p:cNvSpPr>
          <p:nvPr>
            <p:ph type="sldNum" sz="quarter" idx="11"/>
          </p:nvPr>
        </p:nvSpPr>
        <p:spPr/>
        <p:txBody>
          <a:bodyPr rtlCol="0"/>
          <a:lstStyle/>
          <a:p>
            <a:fld id="{8CCE0EA9-89D2-4525-BA34-6E99D479411B}"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4222808F-1D19-4C1F-B911-DB645644A85A}" type="datetimeFigureOut">
              <a:rPr lang="en-US" smtClean="0"/>
              <a:t>11-Aug-22</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8CCE0EA9-89D2-4525-BA34-6E99D479411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762000"/>
            <a:ext cx="6172200" cy="1371600"/>
          </a:xfrm>
        </p:spPr>
        <p:txBody>
          <a:bodyPr>
            <a:normAutofit fontScale="90000"/>
          </a:bodyPr>
          <a:lstStyle/>
          <a:p>
            <a:r>
              <a:rPr lang="en-IN" dirty="0"/>
              <a:t>RATINGS PREDICTION USING </a:t>
            </a:r>
            <a:r>
              <a:rPr lang="en-IN" dirty="0" smtClean="0"/>
              <a:t>NLP</a:t>
            </a:r>
            <a:br>
              <a:rPr lang="en-IN" dirty="0" smtClean="0"/>
            </a:br>
            <a:endParaRPr lang="en-US" dirty="0"/>
          </a:p>
        </p:txBody>
      </p:sp>
      <p:sp>
        <p:nvSpPr>
          <p:cNvPr id="3" name="Subtitle 2"/>
          <p:cNvSpPr>
            <a:spLocks noGrp="1"/>
          </p:cNvSpPr>
          <p:nvPr>
            <p:ph type="subTitle" idx="1"/>
          </p:nvPr>
        </p:nvSpPr>
        <p:spPr>
          <a:xfrm>
            <a:off x="4495800" y="4724400"/>
            <a:ext cx="3962400" cy="1676400"/>
          </a:xfrm>
        </p:spPr>
        <p:txBody>
          <a:bodyPr/>
          <a:lstStyle/>
          <a:p>
            <a:r>
              <a:rPr lang="en-US" dirty="0">
                <a:solidFill>
                  <a:schemeClr val="tx1"/>
                </a:solidFill>
              </a:rPr>
              <a:t>By </a:t>
            </a:r>
          </a:p>
          <a:p>
            <a:r>
              <a:rPr lang="en-US" dirty="0" smtClean="0">
                <a:solidFill>
                  <a:schemeClr val="tx1"/>
                </a:solidFill>
              </a:rPr>
              <a:t>VANISREE P G</a:t>
            </a:r>
            <a:endParaRPr lang="en-US"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A4FEA93-303D-44A0-B46C-1A22E9BDAB82}"/>
              </a:ext>
            </a:extLst>
          </p:cNvPr>
          <p:cNvSpPr>
            <a:spLocks noGrp="1"/>
          </p:cNvSpPr>
          <p:nvPr>
            <p:ph type="title"/>
          </p:nvPr>
        </p:nvSpPr>
        <p:spPr>
          <a:xfrm>
            <a:off x="457200" y="274638"/>
            <a:ext cx="7467600" cy="1554162"/>
          </a:xfrm>
        </p:spPr>
        <p:txBody>
          <a:bodyPr>
            <a:noAutofit/>
          </a:bodyPr>
          <a:lstStyle/>
          <a:p>
            <a:r>
              <a:rPr lang="en-IN" sz="3200" b="1" dirty="0" smtClean="0">
                <a:effectLst/>
                <a:latin typeface="Times New Roman" pitchFamily="18" charset="0"/>
                <a:ea typeface="Calibri" panose="020F0502020204030204" pitchFamily="34" charset="0"/>
                <a:cs typeface="Times New Roman" pitchFamily="18" charset="0"/>
              </a:rPr>
              <a:t/>
            </a:r>
            <a:br>
              <a:rPr lang="en-IN" sz="3200" b="1" dirty="0" smtClean="0">
                <a:effectLst/>
                <a:latin typeface="Times New Roman" pitchFamily="18" charset="0"/>
                <a:ea typeface="Calibri" panose="020F0502020204030204" pitchFamily="34" charset="0"/>
                <a:cs typeface="Times New Roman" pitchFamily="18" charset="0"/>
              </a:rPr>
            </a:br>
            <a:r>
              <a:rPr lang="en-IN" sz="3200" b="1" dirty="0" smtClean="0">
                <a:effectLst/>
                <a:latin typeface="Times New Roman" pitchFamily="18" charset="0"/>
                <a:ea typeface="Calibri" panose="020F0502020204030204" pitchFamily="34" charset="0"/>
                <a:cs typeface="Times New Roman" pitchFamily="18" charset="0"/>
              </a:rPr>
              <a:t>Testing </a:t>
            </a:r>
            <a:r>
              <a:rPr lang="en-IN" sz="3200" b="1" dirty="0">
                <a:effectLst/>
                <a:latin typeface="Times New Roman" pitchFamily="18" charset="0"/>
                <a:ea typeface="Calibri" panose="020F0502020204030204" pitchFamily="34" charset="0"/>
                <a:cs typeface="Times New Roman" pitchFamily="18" charset="0"/>
              </a:rPr>
              <a:t>of Identified Approaches (Algorithms)</a:t>
            </a:r>
            <a:br>
              <a:rPr lang="en-IN" sz="3200" b="1" dirty="0">
                <a:effectLst/>
                <a:latin typeface="Times New Roman" pitchFamily="18" charset="0"/>
                <a:ea typeface="Calibri" panose="020F0502020204030204" pitchFamily="34" charset="0"/>
                <a:cs typeface="Times New Roman" pitchFamily="18" charset="0"/>
              </a:rPr>
            </a:br>
            <a:endParaRPr lang="en-IN" sz="3200" b="1" dirty="0">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47689BD3-4862-4FDC-8F09-AD0498D1B775}"/>
              </a:ext>
            </a:extLst>
          </p:cNvPr>
          <p:cNvSpPr>
            <a:spLocks noGrp="1"/>
          </p:cNvSpPr>
          <p:nvPr>
            <p:ph sz="quarter" idx="1"/>
          </p:nvPr>
        </p:nvSpPr>
        <p:spPr>
          <a:xfrm>
            <a:off x="457200" y="1905000"/>
            <a:ext cx="7467600" cy="4568952"/>
          </a:xfrm>
        </p:spPr>
        <p:txBody>
          <a:bodyPr/>
          <a:lstStyle/>
          <a:p>
            <a:pPr marL="114300" indent="0">
              <a:lnSpc>
                <a:spcPct val="107000"/>
              </a:lnSpc>
              <a:buNone/>
            </a:pPr>
            <a:r>
              <a:rPr lang="en-IN" sz="2000" dirty="0">
                <a:effectLst/>
                <a:latin typeface="Times New Roman" pitchFamily="18" charset="0"/>
                <a:ea typeface="Calibri" panose="020F0502020204030204" pitchFamily="34" charset="0"/>
                <a:cs typeface="Times New Roman" pitchFamily="18" charset="0"/>
              </a:rPr>
              <a:t>Listing down all the algorithms used for the training and testing. </a:t>
            </a:r>
            <a:endParaRPr lang="en-IN" sz="2000" dirty="0" smtClean="0">
              <a:effectLst/>
              <a:latin typeface="Times New Roman" pitchFamily="18" charset="0"/>
              <a:ea typeface="Calibri" panose="020F0502020204030204" pitchFamily="34" charset="0"/>
              <a:cs typeface="Times New Roman" pitchFamily="18" charset="0"/>
            </a:endParaRPr>
          </a:p>
          <a:p>
            <a:pPr lvl="0">
              <a:lnSpc>
                <a:spcPct val="107000"/>
              </a:lnSpc>
              <a:buFont typeface="Symbol" panose="05050102010706020507" pitchFamily="18" charset="2"/>
              <a:buChar char=""/>
            </a:pPr>
            <a:r>
              <a:rPr lang="en-IN" sz="2000" dirty="0" smtClean="0">
                <a:effectLst/>
                <a:latin typeface="Times New Roman" pitchFamily="18" charset="0"/>
                <a:ea typeface="Calibri" panose="020F0502020204030204" pitchFamily="34" charset="0"/>
                <a:cs typeface="Times New Roman" pitchFamily="18" charset="0"/>
              </a:rPr>
              <a:t>LR=</a:t>
            </a:r>
            <a:r>
              <a:rPr lang="en-IN" sz="2000" dirty="0" err="1" smtClean="0">
                <a:effectLst/>
                <a:latin typeface="Times New Roman" pitchFamily="18" charset="0"/>
                <a:ea typeface="Calibri" panose="020F0502020204030204" pitchFamily="34" charset="0"/>
                <a:cs typeface="Times New Roman" pitchFamily="18" charset="0"/>
              </a:rPr>
              <a:t>LinearRegression</a:t>
            </a:r>
            <a:r>
              <a:rPr lang="en-IN" sz="2000" dirty="0" smtClean="0">
                <a:effectLst/>
                <a:latin typeface="Times New Roman" pitchFamily="18" charset="0"/>
                <a:ea typeface="Calibri" panose="020F0502020204030204" pitchFamily="34" charset="0"/>
                <a:cs typeface="Times New Roman" pitchFamily="18" charset="0"/>
              </a:rPr>
              <a:t>()</a:t>
            </a:r>
          </a:p>
          <a:p>
            <a:pPr lvl="0">
              <a:lnSpc>
                <a:spcPct val="107000"/>
              </a:lnSpc>
              <a:buFont typeface="Symbol" panose="05050102010706020507" pitchFamily="18" charset="2"/>
              <a:buChar char=""/>
            </a:pPr>
            <a:r>
              <a:rPr lang="en-IN" sz="2000" dirty="0" smtClean="0">
                <a:effectLst/>
                <a:latin typeface="Times New Roman" pitchFamily="18" charset="0"/>
                <a:ea typeface="Calibri" panose="020F0502020204030204" pitchFamily="34" charset="0"/>
                <a:cs typeface="Times New Roman" pitchFamily="18" charset="0"/>
              </a:rPr>
              <a:t>DT=</a:t>
            </a:r>
            <a:r>
              <a:rPr lang="en-IN" sz="2000" dirty="0" err="1" smtClean="0">
                <a:effectLst/>
                <a:latin typeface="Times New Roman" pitchFamily="18" charset="0"/>
                <a:ea typeface="Calibri" panose="020F0502020204030204" pitchFamily="34" charset="0"/>
                <a:cs typeface="Times New Roman" pitchFamily="18" charset="0"/>
              </a:rPr>
              <a:t>DecisionTreeRegressor</a:t>
            </a:r>
            <a:r>
              <a:rPr lang="en-IN" sz="2000" dirty="0" smtClean="0">
                <a:effectLst/>
                <a:latin typeface="Times New Roman" pitchFamily="18" charset="0"/>
                <a:ea typeface="Calibri" panose="020F0502020204030204" pitchFamily="34" charset="0"/>
                <a:cs typeface="Times New Roman" pitchFamily="18" charset="0"/>
              </a:rPr>
              <a:t>()</a:t>
            </a:r>
          </a:p>
          <a:p>
            <a:pPr lvl="0">
              <a:lnSpc>
                <a:spcPct val="107000"/>
              </a:lnSpc>
              <a:buFont typeface="Symbol" panose="05050102010706020507" pitchFamily="18" charset="2"/>
              <a:buChar char=""/>
            </a:pPr>
            <a:r>
              <a:rPr lang="en-IN" sz="2000" dirty="0" smtClean="0">
                <a:effectLst/>
                <a:latin typeface="Times New Roman" pitchFamily="18" charset="0"/>
                <a:ea typeface="Calibri" panose="020F0502020204030204" pitchFamily="34" charset="0"/>
                <a:cs typeface="Times New Roman" pitchFamily="18" charset="0"/>
              </a:rPr>
              <a:t>GBR=</a:t>
            </a:r>
            <a:r>
              <a:rPr lang="en-IN" sz="2000" dirty="0" err="1" smtClean="0">
                <a:effectLst/>
                <a:latin typeface="Times New Roman" pitchFamily="18" charset="0"/>
                <a:ea typeface="Calibri" panose="020F0502020204030204" pitchFamily="34" charset="0"/>
                <a:cs typeface="Times New Roman" pitchFamily="18" charset="0"/>
              </a:rPr>
              <a:t>GradientBoostingRegressor</a:t>
            </a:r>
            <a:r>
              <a:rPr lang="en-IN" sz="2000" dirty="0" smtClean="0">
                <a:effectLst/>
                <a:latin typeface="Times New Roman" pitchFamily="18" charset="0"/>
                <a:ea typeface="Calibri" panose="020F0502020204030204" pitchFamily="34" charset="0"/>
                <a:cs typeface="Times New Roman" pitchFamily="18" charset="0"/>
              </a:rPr>
              <a:t>()</a:t>
            </a:r>
          </a:p>
          <a:p>
            <a:pPr lvl="0">
              <a:lnSpc>
                <a:spcPct val="107000"/>
              </a:lnSpc>
              <a:spcAft>
                <a:spcPts val="800"/>
              </a:spcAft>
              <a:buFont typeface="Symbol" panose="05050102010706020507" pitchFamily="18" charset="2"/>
              <a:buChar char=""/>
            </a:pPr>
            <a:r>
              <a:rPr lang="en-IN" sz="2000" dirty="0" err="1" smtClean="0">
                <a:effectLst/>
                <a:latin typeface="Times New Roman" pitchFamily="18" charset="0"/>
                <a:ea typeface="Calibri" panose="020F0502020204030204" pitchFamily="34" charset="0"/>
                <a:cs typeface="Times New Roman" pitchFamily="18" charset="0"/>
              </a:rPr>
              <a:t>rf</a:t>
            </a:r>
            <a:r>
              <a:rPr lang="en-IN" sz="2000" dirty="0" smtClean="0">
                <a:effectLst/>
                <a:latin typeface="Times New Roman" pitchFamily="18" charset="0"/>
                <a:ea typeface="Calibri" panose="020F0502020204030204" pitchFamily="34" charset="0"/>
                <a:cs typeface="Times New Roman" pitchFamily="18" charset="0"/>
              </a:rPr>
              <a:t>=</a:t>
            </a:r>
            <a:r>
              <a:rPr lang="en-IN" sz="2000" dirty="0" err="1" smtClean="0">
                <a:effectLst/>
                <a:latin typeface="Times New Roman" pitchFamily="18" charset="0"/>
                <a:ea typeface="Calibri" panose="020F0502020204030204" pitchFamily="34" charset="0"/>
                <a:cs typeface="Times New Roman" pitchFamily="18" charset="0"/>
              </a:rPr>
              <a:t>RandomForestRegressor</a:t>
            </a:r>
            <a:r>
              <a:rPr lang="en-IN" sz="2000" dirty="0" smtClean="0">
                <a:effectLst/>
                <a:latin typeface="Times New Roman" pitchFamily="18" charset="0"/>
                <a:ea typeface="Calibri" panose="020F0502020204030204" pitchFamily="34" charset="0"/>
                <a:cs typeface="Times New Roman" pitchFamily="18" charset="0"/>
              </a:rPr>
              <a:t>()</a:t>
            </a:r>
          </a:p>
          <a:p>
            <a:pPr lvl="0">
              <a:lnSpc>
                <a:spcPct val="107000"/>
              </a:lnSpc>
              <a:spcAft>
                <a:spcPts val="800"/>
              </a:spcAft>
              <a:buFont typeface="Symbol" panose="05050102010706020507" pitchFamily="18" charset="2"/>
              <a:buChar char=""/>
            </a:pPr>
            <a:r>
              <a:rPr lang="en-IN" sz="2000" dirty="0" smtClean="0">
                <a:latin typeface="Times New Roman" pitchFamily="18" charset="0"/>
                <a:ea typeface="Calibri" panose="020F0502020204030204" pitchFamily="34" charset="0"/>
                <a:cs typeface="Times New Roman" pitchFamily="18" charset="0"/>
              </a:rPr>
              <a:t>R=Ridge()</a:t>
            </a:r>
            <a:endParaRPr lang="en-IN" sz="2000" dirty="0" smtClean="0">
              <a:effectLst/>
              <a:latin typeface="Times New Roman" pitchFamily="18" charset="0"/>
              <a:ea typeface="Calibri" panose="020F0502020204030204" pitchFamily="34" charset="0"/>
              <a:cs typeface="Times New Roman" pitchFamily="18" charset="0"/>
            </a:endParaRPr>
          </a:p>
          <a:p>
            <a:pPr marL="114300" indent="0">
              <a:lnSpc>
                <a:spcPct val="107000"/>
              </a:lnSpc>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58729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Cloud for getting word sense</a:t>
            </a:r>
          </a:p>
        </p:txBody>
      </p:sp>
      <p:sp>
        <p:nvSpPr>
          <p:cNvPr id="3" name="Content Placeholder 2"/>
          <p:cNvSpPr>
            <a:spLocks noGrp="1"/>
          </p:cNvSpPr>
          <p:nvPr>
            <p:ph sz="quarter" idx="1"/>
          </p:nvPr>
        </p:nvSpPr>
        <p:spPr/>
        <p:txBody>
          <a:bodyPr/>
          <a:lstStyle/>
          <a:p>
            <a:pPr lvl="0"/>
            <a:r>
              <a:rPr lang="en-IN" dirty="0"/>
              <a:t>A word cloud is a simple yet powerful visual representation object for text processing, which shows the most frequent word with bigger and bolder letters, and with different </a:t>
            </a:r>
            <a:r>
              <a:rPr lang="en-IN" dirty="0" err="1"/>
              <a:t>colors</a:t>
            </a:r>
            <a:r>
              <a:rPr lang="en-IN" dirty="0"/>
              <a:t>. The smaller the </a:t>
            </a:r>
            <a:r>
              <a:rPr lang="en-IN" dirty="0" err="1"/>
              <a:t>the</a:t>
            </a:r>
            <a:r>
              <a:rPr lang="en-IN" dirty="0"/>
              <a:t> size of the word the lesser it’s important</a:t>
            </a:r>
            <a:endParaRPr lang="en-US" dirty="0"/>
          </a:p>
          <a:p>
            <a:pPr lvl="0"/>
            <a:r>
              <a:rPr lang="en-IN" dirty="0"/>
              <a:t>Significant textual data points can be highlighted using a word cloud.</a:t>
            </a:r>
            <a:endParaRPr lang="en-US" dirty="0"/>
          </a:p>
          <a:p>
            <a:endParaRPr lang="en-US" dirty="0"/>
          </a:p>
        </p:txBody>
      </p:sp>
    </p:spTree>
    <p:extLst>
      <p:ext uri="{BB962C8B-B14F-4D97-AF65-F5344CB8AC3E}">
        <p14:creationId xmlns:p14="http://schemas.microsoft.com/office/powerpoint/2010/main" val="809167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sense of loud words in Rating 1</a:t>
            </a:r>
          </a:p>
        </p:txBody>
      </p:sp>
      <p:pic>
        <p:nvPicPr>
          <p:cNvPr id="4" name="Content Placeholder 3"/>
          <p:cNvPicPr>
            <a:picLocks noGrp="1"/>
          </p:cNvPicPr>
          <p:nvPr>
            <p:ph sz="quarter" idx="1"/>
          </p:nvPr>
        </p:nvPicPr>
        <p:blipFill rotWithShape="1">
          <a:blip r:embed="rId2"/>
          <a:srcRect l="24289" t="27790" r="19949" b="5273"/>
          <a:stretch/>
        </p:blipFill>
        <p:spPr bwMode="auto">
          <a:xfrm>
            <a:off x="580364" y="1600200"/>
            <a:ext cx="7221271" cy="487362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081934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sense of loud words in Rating </a:t>
            </a:r>
            <a:r>
              <a:rPr lang="en-US" dirty="0" smtClean="0"/>
              <a:t>2</a:t>
            </a:r>
            <a:endParaRPr lang="en-US" dirty="0"/>
          </a:p>
        </p:txBody>
      </p:sp>
      <p:pic>
        <p:nvPicPr>
          <p:cNvPr id="4" name="Content Placeholder 3"/>
          <p:cNvPicPr>
            <a:picLocks noGrp="1"/>
          </p:cNvPicPr>
          <p:nvPr>
            <p:ph sz="quarter" idx="1"/>
          </p:nvPr>
        </p:nvPicPr>
        <p:blipFill rotWithShape="1">
          <a:blip r:embed="rId2"/>
          <a:srcRect l="23946" t="26978" r="19494" b="5678"/>
          <a:stretch/>
        </p:blipFill>
        <p:spPr bwMode="auto">
          <a:xfrm>
            <a:off x="550826" y="1600200"/>
            <a:ext cx="7280347" cy="4873625"/>
          </a:xfrm>
          <a:prstGeom prst="rect">
            <a:avLst/>
          </a:prstGeom>
          <a:ln>
            <a:noFill/>
          </a:ln>
          <a:extLst>
            <a:ext uri="{53640926-AAD7-44D8-BBD7-CCE9431645EC}">
              <a14:shadowObscured xmlns:a14="http://schemas.microsoft.com/office/drawing/2010/main"/>
            </a:ext>
          </a:extLst>
        </p:spPr>
      </p:pic>
      <p:sp>
        <p:nvSpPr>
          <p:cNvPr id="5" name="Rectangle 4"/>
          <p:cNvSpPr/>
          <p:nvPr/>
        </p:nvSpPr>
        <p:spPr>
          <a:xfrm>
            <a:off x="2346871" y="3244334"/>
            <a:ext cx="4450257" cy="369332"/>
          </a:xfrm>
          <a:prstGeom prst="rect">
            <a:avLst/>
          </a:prstGeom>
        </p:spPr>
        <p:txBody>
          <a:bodyPr wrap="none">
            <a:spAutoFit/>
          </a:bodyPr>
          <a:lstStyle/>
          <a:p>
            <a:r>
              <a:rPr lang="en-US" dirty="0"/>
              <a:t>Getting sense of loud words in Rating 5 </a:t>
            </a:r>
          </a:p>
        </p:txBody>
      </p:sp>
    </p:spTree>
    <p:extLst>
      <p:ext uri="{BB962C8B-B14F-4D97-AF65-F5344CB8AC3E}">
        <p14:creationId xmlns:p14="http://schemas.microsoft.com/office/powerpoint/2010/main" val="20231027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sense of loud words in Rating 3</a:t>
            </a:r>
          </a:p>
        </p:txBody>
      </p:sp>
      <p:pic>
        <p:nvPicPr>
          <p:cNvPr id="4" name="Content Placeholder 3"/>
          <p:cNvPicPr>
            <a:picLocks noGrp="1"/>
          </p:cNvPicPr>
          <p:nvPr>
            <p:ph sz="quarter" idx="1"/>
          </p:nvPr>
        </p:nvPicPr>
        <p:blipFill rotWithShape="1">
          <a:blip r:embed="rId2"/>
          <a:srcRect l="23491" t="26775" r="19835" b="6085"/>
          <a:stretch/>
        </p:blipFill>
        <p:spPr bwMode="auto">
          <a:xfrm>
            <a:off x="532407" y="1600200"/>
            <a:ext cx="7317186" cy="487362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928298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sense of loud words in Rating 4</a:t>
            </a:r>
          </a:p>
        </p:txBody>
      </p:sp>
      <p:pic>
        <p:nvPicPr>
          <p:cNvPr id="4" name="Content Placeholder 3"/>
          <p:cNvPicPr>
            <a:picLocks noGrp="1"/>
          </p:cNvPicPr>
          <p:nvPr>
            <p:ph sz="quarter" idx="1"/>
          </p:nvPr>
        </p:nvPicPr>
        <p:blipFill rotWithShape="1">
          <a:blip r:embed="rId2"/>
          <a:srcRect l="24289" t="25963" r="19721" b="6694"/>
          <a:stretch/>
        </p:blipFill>
        <p:spPr bwMode="auto">
          <a:xfrm>
            <a:off x="587458" y="1600200"/>
            <a:ext cx="7207084" cy="487362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19508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t>
            </a:r>
            <a:r>
              <a:rPr lang="en-US" dirty="0"/>
              <a:t>sense of loud words in Rating 5 </a:t>
            </a:r>
          </a:p>
        </p:txBody>
      </p:sp>
      <p:pic>
        <p:nvPicPr>
          <p:cNvPr id="6" name="Content Placeholder 5"/>
          <p:cNvPicPr>
            <a:picLocks noGrp="1"/>
          </p:cNvPicPr>
          <p:nvPr>
            <p:ph sz="quarter" idx="1"/>
          </p:nvPr>
        </p:nvPicPr>
        <p:blipFill rotWithShape="1">
          <a:blip r:embed="rId2"/>
          <a:srcRect l="23718" t="25761" r="19836" b="6491"/>
          <a:stretch/>
        </p:blipFill>
        <p:spPr bwMode="auto">
          <a:xfrm>
            <a:off x="579827" y="1600200"/>
            <a:ext cx="7222345" cy="487362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046636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sz="3200" b="1" dirty="0" smtClean="0">
                <a:latin typeface="Times New Roman" pitchFamily="18" charset="0"/>
                <a:cs typeface="Times New Roman" pitchFamily="18" charset="0"/>
              </a:rPr>
              <a:t> </a:t>
            </a:r>
            <a:r>
              <a:rPr lang="en-US" sz="3200" dirty="0"/>
              <a:t>Machine Learning </a:t>
            </a:r>
            <a:r>
              <a:rPr lang="en-US" sz="3200" b="1" dirty="0" smtClean="0">
                <a:latin typeface="Times New Roman" pitchFamily="18" charset="0"/>
                <a:cs typeface="Times New Roman" pitchFamily="18" charset="0"/>
              </a:rPr>
              <a:t>MODELS </a:t>
            </a:r>
            <a:r>
              <a:rPr lang="en-US" sz="3200" b="1" dirty="0">
                <a:latin typeface="Times New Roman" pitchFamily="18" charset="0"/>
                <a:cs typeface="Times New Roman" pitchFamily="18" charset="0"/>
              </a:rPr>
              <a:t>USED</a:t>
            </a:r>
            <a:br>
              <a:rPr lang="en-US" sz="3200" b="1" dirty="0">
                <a:latin typeface="Times New Roman" pitchFamily="18" charset="0"/>
                <a:cs typeface="Times New Roman" pitchFamily="18" charset="0"/>
              </a:rPr>
            </a:br>
            <a:endParaRPr lang="en-US" sz="3200" b="1" dirty="0">
              <a:latin typeface="Times New Roman" pitchFamily="18" charset="0"/>
              <a:cs typeface="Times New Roman" pitchFamily="18" charset="0"/>
            </a:endParaRPr>
          </a:p>
        </p:txBody>
      </p:sp>
      <p:sp>
        <p:nvSpPr>
          <p:cNvPr id="5" name="Content Placeholder 4"/>
          <p:cNvSpPr>
            <a:spLocks noGrp="1"/>
          </p:cNvSpPr>
          <p:nvPr>
            <p:ph sz="quarter" idx="1"/>
          </p:nvPr>
        </p:nvSpPr>
        <p:spPr>
          <a:xfrm>
            <a:off x="457200" y="1066800"/>
            <a:ext cx="7467600" cy="5407152"/>
          </a:xfrm>
        </p:spPr>
        <p:txBody>
          <a:bodyPr>
            <a:normAutofit/>
          </a:bodyPr>
          <a:lstStyle/>
          <a:p>
            <a:pPr marL="400050" indent="-285750">
              <a:lnSpc>
                <a:spcPct val="107000"/>
              </a:lnSpc>
              <a:spcAft>
                <a:spcPts val="800"/>
              </a:spcAft>
            </a:pPr>
            <a:r>
              <a:rPr lang="en-IN" sz="2000" b="1" dirty="0">
                <a:effectLst/>
                <a:latin typeface="Times New Roman" pitchFamily="18" charset="0"/>
                <a:ea typeface="Calibri" panose="020F0502020204030204" pitchFamily="34" charset="0"/>
                <a:cs typeface="Times New Roman" pitchFamily="18" charset="0"/>
              </a:rPr>
              <a:t>Regression  Model with following </a:t>
            </a:r>
            <a:r>
              <a:rPr lang="en-IN" sz="2000" b="1" dirty="0" smtClean="0">
                <a:effectLst/>
                <a:latin typeface="Times New Roman" pitchFamily="18" charset="0"/>
                <a:ea typeface="Calibri" panose="020F0502020204030204" pitchFamily="34" charset="0"/>
                <a:cs typeface="Times New Roman" pitchFamily="18" charset="0"/>
              </a:rPr>
              <a:t>algorithms</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Linear Regression</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Decision Tree Regression</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Random forest regression</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Gradient  Boosting Regression</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Ridge</a:t>
            </a:r>
          </a:p>
          <a:p>
            <a:pPr marL="400050" indent="-285750">
              <a:lnSpc>
                <a:spcPct val="107000"/>
              </a:lnSpc>
              <a:spcAft>
                <a:spcPts val="800"/>
              </a:spcAft>
              <a:buFont typeface="Wingdings" pitchFamily="2" charset="2"/>
              <a:buChar char="q"/>
            </a:pPr>
            <a:r>
              <a:rPr lang="en-US" sz="2000" dirty="0" smtClean="0">
                <a:latin typeface="Times New Roman" pitchFamily="18" charset="0"/>
                <a:ea typeface="Calibri" panose="020F0502020204030204" pitchFamily="34" charset="0"/>
                <a:cs typeface="Times New Roman" pitchFamily="18" charset="0"/>
              </a:rPr>
              <a:t>SVR</a:t>
            </a:r>
            <a:endParaRPr lang="en-US" sz="2000" dirty="0" smtClean="0">
              <a:effectLst/>
              <a:latin typeface="Times New Roman" pitchFamily="18" charset="0"/>
              <a:ea typeface="Calibri" panose="020F0502020204030204" pitchFamily="34" charset="0"/>
              <a:cs typeface="Times New Roman" pitchFamily="18" charset="0"/>
            </a:endParaRPr>
          </a:p>
          <a:p>
            <a:pPr marL="0" indent="0">
              <a:buNone/>
            </a:pPr>
            <a:r>
              <a:rPr lang="en-US" sz="2800" b="1" dirty="0"/>
              <a:t>Machine Learning Evaluation </a:t>
            </a:r>
            <a:r>
              <a:rPr lang="en-US" sz="2800" b="1" dirty="0" smtClean="0"/>
              <a:t>Matrix</a:t>
            </a:r>
            <a:endParaRPr lang="en-IN" sz="2800" b="1" dirty="0" smtClean="0"/>
          </a:p>
          <a:p>
            <a:pPr>
              <a:buFont typeface="Wingdings" pitchFamily="2" charset="2"/>
              <a:buChar char="q"/>
            </a:pPr>
            <a:r>
              <a:rPr lang="en-US" sz="2000" dirty="0" smtClean="0">
                <a:latin typeface="Times New Roman" pitchFamily="18" charset="0"/>
                <a:cs typeface="Times New Roman" pitchFamily="18" charset="0"/>
              </a:rPr>
              <a:t>Accuracy </a:t>
            </a:r>
            <a:r>
              <a:rPr lang="en-US" sz="2000" dirty="0">
                <a:latin typeface="Times New Roman" pitchFamily="18" charset="0"/>
                <a:cs typeface="Times New Roman" pitchFamily="18" charset="0"/>
              </a:rPr>
              <a:t>Score</a:t>
            </a:r>
          </a:p>
          <a:p>
            <a:pPr>
              <a:buFont typeface="Wingdings" pitchFamily="2" charset="2"/>
              <a:buChar char="q"/>
            </a:pPr>
            <a:r>
              <a:rPr lang="en-US" sz="2000" dirty="0">
                <a:latin typeface="Times New Roman" pitchFamily="18" charset="0"/>
                <a:cs typeface="Times New Roman" pitchFamily="18" charset="0"/>
              </a:rPr>
              <a:t>Confusion matrix of Model</a:t>
            </a:r>
          </a:p>
          <a:p>
            <a:pPr marL="114300" indent="0">
              <a:lnSpc>
                <a:spcPct val="107000"/>
              </a:lnSpc>
              <a:spcAft>
                <a:spcPts val="800"/>
              </a:spcAft>
              <a:buNone/>
            </a:pPr>
            <a:endParaRPr lang="en-IN" sz="2800" b="1" dirty="0" smtClean="0">
              <a:effectLst/>
              <a:latin typeface="Times New Roman" pitchFamily="18" charset="0"/>
              <a:ea typeface="Calibri" panose="020F0502020204030204" pitchFamily="34" charset="0"/>
              <a:cs typeface="Times New Roman" pitchFamily="18" charset="0"/>
            </a:endParaRPr>
          </a:p>
          <a:p>
            <a:endParaRPr lang="en-US" dirty="0"/>
          </a:p>
        </p:txBody>
      </p:sp>
    </p:spTree>
    <p:extLst>
      <p:ext uri="{BB962C8B-B14F-4D97-AF65-F5344CB8AC3E}">
        <p14:creationId xmlns:p14="http://schemas.microsoft.com/office/powerpoint/2010/main" val="3382375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EA047C0-6A94-4B18-857A-ED2DCDF2D648}"/>
              </a:ext>
            </a:extLst>
          </p:cNvPr>
          <p:cNvSpPr>
            <a:spLocks noGrp="1"/>
          </p:cNvSpPr>
          <p:nvPr>
            <p:ph type="title"/>
          </p:nvPr>
        </p:nvSpPr>
        <p:spPr>
          <a:xfrm>
            <a:off x="457200" y="274638"/>
            <a:ext cx="7467600" cy="1401762"/>
          </a:xfrm>
        </p:spPr>
        <p:txBody>
          <a:bodyPr>
            <a:normAutofit fontScale="90000"/>
          </a:bodyPr>
          <a:lstStyle/>
          <a:p>
            <a:r>
              <a:rPr lang="en-IN" dirty="0" smtClean="0">
                <a:latin typeface="Constantia" panose="02030602050306030303" pitchFamily="18" charset="0"/>
                <a:ea typeface="Calibri" panose="020F0502020204030204" pitchFamily="34" charset="0"/>
                <a:cs typeface="Calibri" panose="020F0502020204030204" pitchFamily="34" charset="0"/>
              </a:rPr>
              <a:t/>
            </a:r>
            <a:br>
              <a:rPr lang="en-IN" dirty="0" smtClean="0">
                <a:latin typeface="Constantia" panose="02030602050306030303" pitchFamily="18" charset="0"/>
                <a:ea typeface="Calibri" panose="020F0502020204030204" pitchFamily="34" charset="0"/>
                <a:cs typeface="Calibri" panose="020F0502020204030204" pitchFamily="34" charset="0"/>
              </a:rPr>
            </a:br>
            <a:r>
              <a:rPr lang="en-IN" dirty="0" smtClean="0">
                <a:latin typeface="Constantia" panose="02030602050306030303" pitchFamily="18" charset="0"/>
                <a:ea typeface="Calibri" panose="020F0502020204030204" pitchFamily="34" charset="0"/>
                <a:cs typeface="Calibri" panose="020F0502020204030204" pitchFamily="34" charset="0"/>
              </a:rPr>
              <a:t>    </a:t>
            </a:r>
            <a:br>
              <a:rPr lang="en-IN" dirty="0" smtClean="0">
                <a:latin typeface="Constantia" panose="02030602050306030303" pitchFamily="18" charset="0"/>
                <a:ea typeface="Calibri" panose="020F0502020204030204" pitchFamily="34" charset="0"/>
                <a:cs typeface="Calibri" panose="020F0502020204030204" pitchFamily="34" charset="0"/>
              </a:rPr>
            </a:br>
            <a:r>
              <a:rPr lang="en-IN" dirty="0">
                <a:latin typeface="Constantia" panose="02030602050306030303" pitchFamily="18" charset="0"/>
                <a:ea typeface="Calibri" panose="020F0502020204030204" pitchFamily="34" charset="0"/>
                <a:cs typeface="Calibri" panose="020F0502020204030204" pitchFamily="34" charset="0"/>
              </a:rPr>
              <a:t> </a:t>
            </a:r>
            <a:r>
              <a:rPr lang="en-IN" dirty="0" smtClean="0">
                <a:latin typeface="Constantia" panose="02030602050306030303" pitchFamily="18" charset="0"/>
                <a:ea typeface="Calibri" panose="020F0502020204030204" pitchFamily="34" charset="0"/>
                <a:cs typeface="Calibri" panose="020F0502020204030204" pitchFamily="34" charset="0"/>
              </a:rPr>
              <a:t>   </a:t>
            </a:r>
            <a:r>
              <a:rPr lang="en-IN" sz="3600" b="1" dirty="0" smtClean="0">
                <a:latin typeface="Times New Roman" pitchFamily="18" charset="0"/>
                <a:ea typeface="Calibri" panose="020F0502020204030204" pitchFamily="34" charset="0"/>
                <a:cs typeface="Times New Roman" pitchFamily="18" charset="0"/>
              </a:rPr>
              <a:t>Run and Evaluate selected models</a:t>
            </a:r>
            <a:br>
              <a:rPr lang="en-IN" sz="3600" b="1" dirty="0" smtClean="0">
                <a:latin typeface="Times New Roman" pitchFamily="18" charset="0"/>
                <a:ea typeface="Calibri" panose="020F0502020204030204" pitchFamily="34" charset="0"/>
                <a:cs typeface="Times New Roman" pitchFamily="18" charset="0"/>
              </a:rPr>
            </a:br>
            <a:r>
              <a:rPr lang="en-IN" sz="3600" b="1" dirty="0" smtClean="0">
                <a:latin typeface="Times New Roman" pitchFamily="18" charset="0"/>
                <a:ea typeface="Calibri" panose="020F0502020204030204" pitchFamily="34" charset="0"/>
                <a:cs typeface="Times New Roman" pitchFamily="18" charset="0"/>
              </a:rPr>
              <a:t>                        </a:t>
            </a:r>
            <a:r>
              <a:rPr lang="en-IN" sz="2200" b="1" dirty="0" smtClean="0">
                <a:latin typeface="Times New Roman" pitchFamily="18" charset="0"/>
                <a:ea typeface="Calibri" panose="020F0502020204030204" pitchFamily="34" charset="0"/>
                <a:cs typeface="Times New Roman" pitchFamily="18" charset="0"/>
              </a:rPr>
              <a:t>1.Linear Regression</a:t>
            </a:r>
            <a:br>
              <a:rPr lang="en-IN" sz="2200" b="1" dirty="0" smtClean="0">
                <a:latin typeface="Times New Roman" pitchFamily="18" charset="0"/>
                <a:ea typeface="Calibri" panose="020F0502020204030204" pitchFamily="34" charset="0"/>
                <a:cs typeface="Times New Roman" pitchFamily="18" charset="0"/>
              </a:rPr>
            </a:br>
            <a:endParaRPr lang="en-IN" sz="2200" b="1" dirty="0"/>
          </a:p>
        </p:txBody>
      </p:sp>
      <p:sp>
        <p:nvSpPr>
          <p:cNvPr id="3" name="Content Placeholder 2">
            <a:extLst>
              <a:ext uri="{FF2B5EF4-FFF2-40B4-BE49-F238E27FC236}">
                <a16:creationId xmlns:a16="http://schemas.microsoft.com/office/drawing/2014/main" xmlns="" id="{A2F70118-81A0-4DAF-A0CF-83709D4BBAA5}"/>
              </a:ext>
            </a:extLst>
          </p:cNvPr>
          <p:cNvSpPr>
            <a:spLocks noGrp="1"/>
          </p:cNvSpPr>
          <p:nvPr>
            <p:ph sz="quarter" idx="1"/>
          </p:nvPr>
        </p:nvSpPr>
        <p:spPr/>
        <p:txBody>
          <a:bodyPr/>
          <a:lstStyle/>
          <a:p>
            <a:pPr marL="114300" indent="0">
              <a:lnSpc>
                <a:spcPct val="107000"/>
              </a:lnSpc>
              <a:spcAft>
                <a:spcPts val="800"/>
              </a:spcAft>
              <a:buNone/>
            </a:pPr>
            <a:r>
              <a:rPr lang="en-IN" sz="1800" dirty="0" smtClean="0">
                <a:effectLst/>
                <a:latin typeface="Constantia" panose="02030602050306030303" pitchFamily="18" charset="0"/>
                <a:ea typeface="Calibri" panose="020F0502020204030204" pitchFamily="34" charset="0"/>
                <a:cs typeface="Calibri" panose="020F0502020204030204" pitchFamily="34" charset="0"/>
              </a:rPr>
              <a:t>Describe </a:t>
            </a:r>
            <a:r>
              <a:rPr lang="en-IN" sz="1800" dirty="0">
                <a:effectLst/>
                <a:latin typeface="Constantia" panose="02030602050306030303" pitchFamily="18" charset="0"/>
                <a:ea typeface="Calibri" panose="020F0502020204030204" pitchFamily="34" charset="0"/>
                <a:cs typeface="Calibri" panose="020F0502020204030204" pitchFamily="34" charset="0"/>
              </a:rPr>
              <a:t>all the algorithms used along with the snapshot of their code and what were the results observed over different evaluation metrics.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p:cNvPicPr/>
          <p:nvPr/>
        </p:nvPicPr>
        <p:blipFill rotWithShape="1">
          <a:blip r:embed="rId2"/>
          <a:srcRect l="18587" t="26977" r="28730" b="6085"/>
          <a:stretch/>
        </p:blipFill>
        <p:spPr bwMode="auto">
          <a:xfrm>
            <a:off x="914400" y="2514600"/>
            <a:ext cx="7162800" cy="2362200"/>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a:srcRect l="18017" t="51888" r="32721" b="6694"/>
          <a:stretch/>
        </p:blipFill>
        <p:spPr bwMode="auto">
          <a:xfrm>
            <a:off x="1066800" y="4800600"/>
            <a:ext cx="7086600" cy="192595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561132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F26C1D-6B5B-43C0-BC8E-1DBFC8D11227}"/>
              </a:ext>
            </a:extLst>
          </p:cNvPr>
          <p:cNvSpPr>
            <a:spLocks noGrp="1"/>
          </p:cNvSpPr>
          <p:nvPr>
            <p:ph type="title"/>
          </p:nvPr>
        </p:nvSpPr>
        <p:spPr/>
        <p:txBody>
          <a:bodyPr>
            <a:normAutofit/>
          </a:bodyPr>
          <a:lstStyle/>
          <a:p>
            <a:r>
              <a:rPr lang="en-IN" b="1" dirty="0" smtClean="0">
                <a:effectLst/>
                <a:latin typeface="Constantia" panose="02030602050306030303" pitchFamily="18" charset="0"/>
                <a:ea typeface="Calibri" panose="020F0502020204030204" pitchFamily="34" charset="0"/>
                <a:cs typeface="Calibri" panose="020F0502020204030204" pitchFamily="34" charset="0"/>
              </a:rPr>
              <a:t>2.Random Forest </a:t>
            </a:r>
            <a:r>
              <a:rPr lang="en-IN" b="1" dirty="0" err="1" smtClean="0">
                <a:effectLst/>
                <a:latin typeface="Constantia" panose="02030602050306030303" pitchFamily="18" charset="0"/>
                <a:ea typeface="Calibri" panose="020F0502020204030204" pitchFamily="34" charset="0"/>
                <a:cs typeface="Calibri" panose="020F0502020204030204" pitchFamily="34" charset="0"/>
              </a:rPr>
              <a:t>Regressor</a:t>
            </a:r>
            <a:r>
              <a:rPr lang="en-IN" sz="3200" b="1" dirty="0" smtClean="0">
                <a:effectLst/>
                <a:latin typeface="Calibri" panose="020F0502020204030204" pitchFamily="34" charset="0"/>
                <a:ea typeface="Calibri" panose="020F0502020204030204" pitchFamily="34" charset="0"/>
                <a:cs typeface="Times New Roman" panose="02020603050405020304" pitchFamily="18" charset="0"/>
              </a:rPr>
              <a:t/>
            </a:r>
            <a:br>
              <a:rPr lang="en-IN" sz="3200" b="1" dirty="0" smtClean="0">
                <a:effectLst/>
                <a:latin typeface="Calibri" panose="020F0502020204030204" pitchFamily="34" charset="0"/>
                <a:ea typeface="Calibri" panose="020F0502020204030204" pitchFamily="34" charset="0"/>
                <a:cs typeface="Times New Roman" panose="02020603050405020304" pitchFamily="18" charset="0"/>
              </a:rPr>
            </a:br>
            <a:endParaRPr lang="en-IN" b="1" dirty="0"/>
          </a:p>
        </p:txBody>
      </p:sp>
      <p:pic>
        <p:nvPicPr>
          <p:cNvPr id="4" name="Picture 3"/>
          <p:cNvPicPr/>
          <p:nvPr/>
        </p:nvPicPr>
        <p:blipFill rotWithShape="1">
          <a:blip r:embed="rId2"/>
          <a:srcRect l="18587" t="27586" r="30098" b="7708"/>
          <a:stretch/>
        </p:blipFill>
        <p:spPr bwMode="auto">
          <a:xfrm>
            <a:off x="1524000" y="1143000"/>
            <a:ext cx="6096000" cy="2895600"/>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a:srcRect l="17675" t="47278" r="44352" b="32657"/>
          <a:stretch/>
        </p:blipFill>
        <p:spPr bwMode="auto">
          <a:xfrm>
            <a:off x="1295400" y="4229100"/>
            <a:ext cx="6019800" cy="150812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26646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i="1" dirty="0" smtClean="0">
                <a:cs typeface="Arial" panose="020B0604020202020204" pitchFamily="34" charset="0"/>
              </a:rPr>
              <a:t>                 INTRODUCTION</a:t>
            </a:r>
            <a:r>
              <a:rPr lang="en-US" sz="3200" b="1" i="1" dirty="0">
                <a:latin typeface="Arial" panose="020B0604020202020204" pitchFamily="34" charset="0"/>
                <a:cs typeface="Arial" panose="020B0604020202020204" pitchFamily="34" charset="0"/>
              </a:rPr>
              <a:t> </a:t>
            </a:r>
            <a:br>
              <a:rPr lang="en-US" sz="3200" b="1" i="1" dirty="0">
                <a:latin typeface="Arial" panose="020B0604020202020204" pitchFamily="34" charset="0"/>
                <a:cs typeface="Arial" panose="020B0604020202020204" pitchFamily="34" charset="0"/>
              </a:rPr>
            </a:br>
            <a:endParaRPr lang="en-US" dirty="0"/>
          </a:p>
        </p:txBody>
      </p:sp>
      <p:sp>
        <p:nvSpPr>
          <p:cNvPr id="3" name="Content Placeholder 2"/>
          <p:cNvSpPr>
            <a:spLocks noGrp="1"/>
          </p:cNvSpPr>
          <p:nvPr>
            <p:ph sz="quarter" idx="1"/>
          </p:nvPr>
        </p:nvSpPr>
        <p:spPr>
          <a:xfrm>
            <a:off x="457200" y="1066800"/>
            <a:ext cx="8229600" cy="6096000"/>
          </a:xfrm>
        </p:spPr>
        <p:txBody>
          <a:bodyPr>
            <a:normAutofit fontScale="92500" lnSpcReduction="10000"/>
          </a:bodyPr>
          <a:lstStyle/>
          <a:p>
            <a:r>
              <a:rPr lang="en-US" sz="2000" dirty="0"/>
              <a:t>In recent years, the importance of contextual information has motivated generation of personalized recommendations according to the available contextual information of users. </a:t>
            </a:r>
            <a:r>
              <a:rPr lang="en-IN" sz="2000" dirty="0"/>
              <a:t>In recent years, we have witnessed a ﬂourish of review websites. </a:t>
            </a:r>
            <a:endParaRPr lang="en-IN" sz="2000" dirty="0" smtClean="0"/>
          </a:p>
          <a:p>
            <a:r>
              <a:rPr lang="en-IN" sz="2000" dirty="0" smtClean="0"/>
              <a:t>It </a:t>
            </a:r>
            <a:r>
              <a:rPr lang="en-IN" sz="2000" dirty="0"/>
              <a:t>presents a great opportunity to share our view points for various products we purchase. However, we face an information overloading problem. </a:t>
            </a:r>
            <a:endParaRPr lang="en-IN" sz="2000" dirty="0" smtClean="0"/>
          </a:p>
          <a:p>
            <a:r>
              <a:rPr lang="en-IN" sz="2000" dirty="0" smtClean="0"/>
              <a:t>How </a:t>
            </a:r>
            <a:r>
              <a:rPr lang="en-IN" sz="2000" dirty="0"/>
              <a:t>to mine valuable information from reviews to understand a user’s preferences and make an accurate recommendation is crucial. Traditional recommender systems(RS) consider some factors, such as user’s purchase records ,product category, and geographic location. </a:t>
            </a:r>
            <a:endParaRPr lang="en-IN" sz="2000" dirty="0" smtClean="0"/>
          </a:p>
          <a:p>
            <a:r>
              <a:rPr lang="en-IN" sz="2000" dirty="0" smtClean="0"/>
              <a:t>In </a:t>
            </a:r>
            <a:r>
              <a:rPr lang="en-IN" sz="2000" dirty="0"/>
              <a:t>this work, we propose a sentiment-based rating prediction method (RPS) to improve prediction accuracy in recommender systems. Firstly, we propose a social user sentimental measurement approach and calculate each user’s sentiment on items/products. Secondly, we not only consider a user’s own sentimental attributes but also take interpersonal sentimental inﬂuence into consideration. Then, we consider product reputation, which can be inferred by the sentimental distributions of a user set that reﬂect customers’ comprehensive evaluation. </a:t>
            </a:r>
            <a:endParaRPr lang="en-IN" sz="2000" dirty="0" smtClean="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58E204-AD8F-42A5-90C2-38D0D895FB42}"/>
              </a:ext>
            </a:extLst>
          </p:cNvPr>
          <p:cNvSpPr>
            <a:spLocks noGrp="1"/>
          </p:cNvSpPr>
          <p:nvPr>
            <p:ph type="title"/>
          </p:nvPr>
        </p:nvSpPr>
        <p:spPr>
          <a:xfrm>
            <a:off x="457200" y="274638"/>
            <a:ext cx="7467600" cy="868362"/>
          </a:xfrm>
        </p:spPr>
        <p:txBody>
          <a:bodyPr/>
          <a:lstStyle/>
          <a:p>
            <a:pPr marL="457200">
              <a:lnSpc>
                <a:spcPct val="107000"/>
              </a:lnSpc>
              <a:spcAft>
                <a:spcPts val="800"/>
              </a:spcAft>
            </a:pPr>
            <a:r>
              <a:rPr lang="en-IN" dirty="0" smtClean="0">
                <a:effectLst/>
                <a:latin typeface="Constantia" panose="02030602050306030303" pitchFamily="18" charset="0"/>
                <a:ea typeface="Calibri" panose="020F0502020204030204" pitchFamily="34" charset="0"/>
                <a:cs typeface="Calibri" panose="020F0502020204030204" pitchFamily="34" charset="0"/>
              </a:rPr>
              <a:t>3</a:t>
            </a:r>
            <a:r>
              <a:rPr lang="en-IN" sz="3200" b="1" dirty="0" smtClean="0">
                <a:effectLst/>
                <a:latin typeface="Times New Roman" pitchFamily="18" charset="0"/>
                <a:ea typeface="Calibri" panose="020F0502020204030204" pitchFamily="34" charset="0"/>
                <a:cs typeface="Times New Roman" pitchFamily="18" charset="0"/>
              </a:rPr>
              <a:t>. Decision Tree Regression</a:t>
            </a:r>
            <a:endParaRPr lang="en-IN" sz="3200" b="1" dirty="0">
              <a:effectLst/>
              <a:latin typeface="Times New Roman" pitchFamily="18" charset="0"/>
              <a:ea typeface="Calibri" panose="020F0502020204030204" pitchFamily="34" charset="0"/>
              <a:cs typeface="Times New Roman" pitchFamily="18" charset="0"/>
            </a:endParaRPr>
          </a:p>
        </p:txBody>
      </p:sp>
      <p:pic>
        <p:nvPicPr>
          <p:cNvPr id="4" name="Picture 3"/>
          <p:cNvPicPr/>
          <p:nvPr/>
        </p:nvPicPr>
        <p:blipFill rotWithShape="1">
          <a:blip r:embed="rId2"/>
          <a:srcRect l="17789" t="25761" r="28387" b="6694"/>
          <a:stretch/>
        </p:blipFill>
        <p:spPr bwMode="auto">
          <a:xfrm>
            <a:off x="1905000" y="1447800"/>
            <a:ext cx="5638800" cy="2590800"/>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a:srcRect l="18245" t="41380" r="40703" b="18458"/>
          <a:stretch/>
        </p:blipFill>
        <p:spPr bwMode="auto">
          <a:xfrm>
            <a:off x="2286000" y="4267200"/>
            <a:ext cx="5105400" cy="20574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78465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sz="3200" b="1" dirty="0" smtClean="0">
                <a:latin typeface="Times New Roman" pitchFamily="18" charset="0"/>
                <a:cs typeface="Times New Roman" pitchFamily="18" charset="0"/>
              </a:rPr>
              <a:t>4.SVR</a:t>
            </a:r>
            <a:endParaRPr lang="en-US" sz="3200" b="1" dirty="0">
              <a:latin typeface="Times New Roman" pitchFamily="18" charset="0"/>
              <a:cs typeface="Times New Roman" pitchFamily="18" charset="0"/>
            </a:endParaRPr>
          </a:p>
        </p:txBody>
      </p:sp>
      <p:pic>
        <p:nvPicPr>
          <p:cNvPr id="4" name="Picture 3"/>
          <p:cNvPicPr/>
          <p:nvPr/>
        </p:nvPicPr>
        <p:blipFill rotWithShape="1">
          <a:blip r:embed="rId2"/>
          <a:srcRect l="17903" t="29412" r="23826" b="7708"/>
          <a:stretch/>
        </p:blipFill>
        <p:spPr bwMode="auto">
          <a:xfrm>
            <a:off x="1371600" y="1524000"/>
            <a:ext cx="6629400" cy="2460625"/>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3"/>
          <a:srcRect l="17105" t="33469" r="33633" b="20689"/>
          <a:stretch/>
        </p:blipFill>
        <p:spPr bwMode="auto">
          <a:xfrm>
            <a:off x="1752600" y="3984625"/>
            <a:ext cx="6019800" cy="182689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302322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smtClean="0"/>
              <a:t>5.</a:t>
            </a:r>
            <a:r>
              <a:rPr lang="en-IN" b="1" dirty="0"/>
              <a:t> </a:t>
            </a:r>
            <a:r>
              <a:rPr lang="en-IN" sz="3200" b="1" dirty="0">
                <a:latin typeface="Times New Roman" pitchFamily="18" charset="0"/>
                <a:cs typeface="Times New Roman" pitchFamily="18" charset="0"/>
              </a:rPr>
              <a:t>Gradient Boosting Regression</a:t>
            </a:r>
            <a:r>
              <a:rPr lang="en-US" dirty="0"/>
              <a:t/>
            </a:r>
            <a:br>
              <a:rPr lang="en-US" dirty="0"/>
            </a:br>
            <a:endParaRPr lang="en-US" dirty="0"/>
          </a:p>
        </p:txBody>
      </p:sp>
      <p:pic>
        <p:nvPicPr>
          <p:cNvPr id="5" name="Picture 4"/>
          <p:cNvPicPr/>
          <p:nvPr/>
        </p:nvPicPr>
        <p:blipFill rotWithShape="1">
          <a:blip r:embed="rId2"/>
          <a:srcRect l="18702" t="26572" r="25080" b="5477"/>
          <a:stretch/>
        </p:blipFill>
        <p:spPr bwMode="auto">
          <a:xfrm>
            <a:off x="1066800" y="1066800"/>
            <a:ext cx="6019801" cy="3733800"/>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3"/>
          <a:srcRect l="18081" t="42393" r="42731" b="31035"/>
          <a:stretch/>
        </p:blipFill>
        <p:spPr bwMode="auto">
          <a:xfrm>
            <a:off x="1371601" y="4876800"/>
            <a:ext cx="5715000" cy="16002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90024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600" b="1" dirty="0" smtClean="0">
                <a:latin typeface="Times New Roman" pitchFamily="18" charset="0"/>
                <a:cs typeface="Times New Roman" pitchFamily="18" charset="0"/>
              </a:rPr>
              <a:t>             Hyper parameter tuning</a:t>
            </a:r>
            <a:r>
              <a:rPr lang="en-US" sz="3600" b="1" dirty="0" smtClean="0">
                <a:latin typeface="Times New Roman" pitchFamily="18" charset="0"/>
                <a:cs typeface="Times New Roman" pitchFamily="18" charset="0"/>
              </a:rPr>
              <a:t/>
            </a:r>
            <a:br>
              <a:rPr lang="en-US" sz="3600" b="1" dirty="0" smtClean="0">
                <a:latin typeface="Times New Roman" pitchFamily="18" charset="0"/>
                <a:cs typeface="Times New Roman" pitchFamily="18" charset="0"/>
              </a:rPr>
            </a:br>
            <a:r>
              <a:rPr lang="en-IN" sz="2400" b="1" dirty="0">
                <a:latin typeface="Times New Roman" pitchFamily="18" charset="0"/>
                <a:cs typeface="Times New Roman" pitchFamily="18" charset="0"/>
              </a:rPr>
              <a:t>1</a:t>
            </a:r>
            <a:r>
              <a:rPr lang="en-IN" sz="2400" b="1" dirty="0" smtClean="0">
                <a:effectLst/>
                <a:latin typeface="Times New Roman" pitchFamily="18" charset="0"/>
                <a:ea typeface="Calibri" panose="020F0502020204030204" pitchFamily="34" charset="0"/>
                <a:cs typeface="Times New Roman" pitchFamily="18" charset="0"/>
              </a:rPr>
              <a:t>.Random Forest </a:t>
            </a:r>
            <a:r>
              <a:rPr lang="en-IN" sz="2400" b="1" dirty="0" err="1" smtClean="0">
                <a:effectLst/>
                <a:latin typeface="Times New Roman" pitchFamily="18" charset="0"/>
                <a:ea typeface="Calibri" panose="020F0502020204030204" pitchFamily="34" charset="0"/>
                <a:cs typeface="Times New Roman" pitchFamily="18" charset="0"/>
              </a:rPr>
              <a:t>Regressor</a:t>
            </a:r>
            <a:endParaRPr lang="en-US" sz="2400" b="1" dirty="0">
              <a:latin typeface="Times New Roman" pitchFamily="18" charset="0"/>
              <a:cs typeface="Times New Roman" pitchFamily="18" charset="0"/>
            </a:endParaRPr>
          </a:p>
        </p:txBody>
      </p:sp>
      <p:pic>
        <p:nvPicPr>
          <p:cNvPr id="5" name="Picture 4"/>
          <p:cNvPicPr/>
          <p:nvPr/>
        </p:nvPicPr>
        <p:blipFill rotWithShape="1">
          <a:blip r:embed="rId2"/>
          <a:srcRect l="18537" t="29606" r="22449" b="7168"/>
          <a:stretch/>
        </p:blipFill>
        <p:spPr bwMode="auto">
          <a:xfrm>
            <a:off x="990601" y="1828800"/>
            <a:ext cx="7315200" cy="42672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009962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rotWithShape="1">
          <a:blip r:embed="rId2"/>
          <a:srcRect l="16327" t="25679" r="25340" b="6051"/>
          <a:stretch/>
        </p:blipFill>
        <p:spPr bwMode="auto">
          <a:xfrm>
            <a:off x="1219200" y="304800"/>
            <a:ext cx="6477000" cy="5715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431698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15962"/>
          </a:xfrm>
        </p:spPr>
        <p:txBody>
          <a:bodyPr/>
          <a:lstStyle/>
          <a:p>
            <a:r>
              <a:rPr lang="en-US" b="1" dirty="0" smtClean="0">
                <a:latin typeface="Times New Roman" pitchFamily="18" charset="0"/>
                <a:cs typeface="Times New Roman" pitchFamily="18" charset="0"/>
              </a:rPr>
              <a:t>FINAL MODEL</a:t>
            </a:r>
            <a:endParaRPr lang="en-US" dirty="0"/>
          </a:p>
        </p:txBody>
      </p:sp>
      <p:sp>
        <p:nvSpPr>
          <p:cNvPr id="5" name="Content Placeholder 4"/>
          <p:cNvSpPr>
            <a:spLocks noGrp="1"/>
          </p:cNvSpPr>
          <p:nvPr>
            <p:ph sz="quarter" idx="1"/>
          </p:nvPr>
        </p:nvSpPr>
        <p:spPr>
          <a:xfrm>
            <a:off x="457200" y="1219200"/>
            <a:ext cx="7467600" cy="5254752"/>
          </a:xfrm>
        </p:spPr>
        <p:txBody>
          <a:bodyPr/>
          <a:lstStyle/>
          <a:p>
            <a:r>
              <a:rPr lang="en-IN" sz="2000" dirty="0" smtClean="0">
                <a:latin typeface="Times New Roman" pitchFamily="18" charset="0"/>
                <a:cs typeface="Times New Roman" pitchFamily="18" charset="0"/>
              </a:rPr>
              <a:t>The best model after hyper parameter tuning  is </a:t>
            </a:r>
            <a:r>
              <a:rPr lang="en-US" sz="2000" dirty="0"/>
              <a:t>Random Forest </a:t>
            </a:r>
            <a:r>
              <a:rPr lang="en-US" sz="2000" dirty="0" smtClean="0"/>
              <a:t>Regression</a:t>
            </a:r>
            <a:endParaRPr lang="en-US" sz="2000" b="1" i="1" dirty="0" smtClean="0">
              <a:latin typeface="Times New Roman" pitchFamily="18" charset="0"/>
              <a:cs typeface="Times New Roman" pitchFamily="18" charset="0"/>
            </a:endParaRPr>
          </a:p>
          <a:p>
            <a:pPr marL="0" indent="0">
              <a:buNone/>
            </a:pPr>
            <a:endParaRPr lang="en-US" dirty="0"/>
          </a:p>
        </p:txBody>
      </p:sp>
      <p:pic>
        <p:nvPicPr>
          <p:cNvPr id="8" name="Picture 7"/>
          <p:cNvPicPr/>
          <p:nvPr/>
        </p:nvPicPr>
        <p:blipFill rotWithShape="1">
          <a:blip r:embed="rId2"/>
          <a:srcRect l="7654" t="61933" r="38944" b="22336"/>
          <a:stretch/>
        </p:blipFill>
        <p:spPr bwMode="auto">
          <a:xfrm>
            <a:off x="1737360" y="2057400"/>
            <a:ext cx="6416040" cy="25146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138820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C3284F2-CBD5-4AC4-9CC3-52BB560A833E}"/>
              </a:ext>
            </a:extLst>
          </p:cNvPr>
          <p:cNvSpPr>
            <a:spLocks noGrp="1"/>
          </p:cNvSpPr>
          <p:nvPr>
            <p:ph type="title"/>
          </p:nvPr>
        </p:nvSpPr>
        <p:spPr/>
        <p:txBody>
          <a:bodyPr>
            <a:normAutofit/>
          </a:bodyPr>
          <a:lstStyle/>
          <a:p>
            <a:r>
              <a:rPr lang="en-IN" sz="4000" b="1" dirty="0" smtClean="0">
                <a:effectLst/>
                <a:latin typeface="Times New Roman" pitchFamily="18" charset="0"/>
                <a:ea typeface="Calibri" panose="020F0502020204030204" pitchFamily="34" charset="0"/>
                <a:cs typeface="Times New Roman" pitchFamily="18" charset="0"/>
              </a:rPr>
              <a:t>                 Visualizations</a:t>
            </a:r>
            <a:endParaRPr lang="en-IN" sz="4000" b="1" dirty="0">
              <a:latin typeface="Times New Roman" pitchFamily="18" charset="0"/>
              <a:cs typeface="Times New Roman" pitchFamily="18" charset="0"/>
            </a:endParaRPr>
          </a:p>
        </p:txBody>
      </p:sp>
      <p:sp>
        <p:nvSpPr>
          <p:cNvPr id="6" name="Content Placeholder 5"/>
          <p:cNvSpPr>
            <a:spLocks noGrp="1"/>
          </p:cNvSpPr>
          <p:nvPr>
            <p:ph sz="quarter" idx="1"/>
          </p:nvPr>
        </p:nvSpPr>
        <p:spPr/>
        <p:txBody>
          <a:bodyPr/>
          <a:lstStyle/>
          <a:p>
            <a:pPr lvl="0"/>
            <a:r>
              <a:rPr lang="en-IN" dirty="0"/>
              <a:t>The Analysis of Rating of product based on review</a:t>
            </a:r>
            <a:endParaRPr lang="en-US" dirty="0"/>
          </a:p>
        </p:txBody>
      </p:sp>
      <p:pic>
        <p:nvPicPr>
          <p:cNvPr id="9" name="Picture 8"/>
          <p:cNvPicPr/>
          <p:nvPr/>
        </p:nvPicPr>
        <p:blipFill rotWithShape="1">
          <a:blip r:embed="rId2"/>
          <a:srcRect l="14938" t="33468" r="29073" b="6491"/>
          <a:stretch/>
        </p:blipFill>
        <p:spPr bwMode="auto">
          <a:xfrm>
            <a:off x="685800" y="2362200"/>
            <a:ext cx="7391400" cy="4191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714520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371600" y="5943600"/>
            <a:ext cx="7029149" cy="400110"/>
          </a:xfrm>
          <a:prstGeom prst="rect">
            <a:avLst/>
          </a:prstGeom>
        </p:spPr>
        <p:txBody>
          <a:bodyPr wrap="square">
            <a:spAutoFit/>
          </a:bodyPr>
          <a:lstStyle/>
          <a:p>
            <a:r>
              <a:rPr lang="en-IN" sz="2000" dirty="0" smtClean="0">
                <a:latin typeface="Times New Roman" pitchFamily="18" charset="0"/>
                <a:cs typeface="Times New Roman" pitchFamily="18" charset="0"/>
              </a:rPr>
              <a:t>                      The </a:t>
            </a:r>
            <a:r>
              <a:rPr lang="en-IN" sz="2000" dirty="0">
                <a:latin typeface="Times New Roman" pitchFamily="18" charset="0"/>
                <a:cs typeface="Times New Roman" pitchFamily="18" charset="0"/>
              </a:rPr>
              <a:t>Analysis of The name of the airline</a:t>
            </a:r>
            <a:endParaRPr lang="en-US" sz="2000" dirty="0">
              <a:latin typeface="Times New Roman" pitchFamily="18" charset="0"/>
              <a:cs typeface="Times New Roman" pitchFamily="18" charset="0"/>
            </a:endParaRPr>
          </a:p>
        </p:txBody>
      </p:sp>
      <p:sp>
        <p:nvSpPr>
          <p:cNvPr id="8" name="Rectangle 7"/>
          <p:cNvSpPr/>
          <p:nvPr/>
        </p:nvSpPr>
        <p:spPr>
          <a:xfrm>
            <a:off x="228600" y="533400"/>
            <a:ext cx="7848600" cy="1938992"/>
          </a:xfrm>
          <a:prstGeom prst="rect">
            <a:avLst/>
          </a:prstGeom>
        </p:spPr>
        <p:txBody>
          <a:bodyPr wrap="square">
            <a:spAutoFit/>
          </a:bodyPr>
          <a:lstStyle/>
          <a:p>
            <a:pPr marL="342900" lvl="0" indent="-342900">
              <a:buFont typeface="Wingdings" pitchFamily="2" charset="2"/>
              <a:buChar char="v"/>
            </a:pPr>
            <a:r>
              <a:rPr lang="en-IN" sz="2400" dirty="0">
                <a:latin typeface="Times New Roman" pitchFamily="18" charset="0"/>
                <a:cs typeface="Times New Roman" pitchFamily="18" charset="0"/>
              </a:rPr>
              <a:t>Around 54.4% customer given 5- star rating followed by 14.7% customer given lowest 1-star </a:t>
            </a:r>
            <a:r>
              <a:rPr lang="en-IN" sz="2400" dirty="0" smtClean="0">
                <a:latin typeface="Times New Roman" pitchFamily="18" charset="0"/>
                <a:cs typeface="Times New Roman" pitchFamily="18" charset="0"/>
              </a:rPr>
              <a:t>rating.</a:t>
            </a:r>
            <a:endParaRPr lang="en-US" sz="2400" dirty="0">
              <a:latin typeface="Times New Roman" pitchFamily="18" charset="0"/>
              <a:cs typeface="Times New Roman" pitchFamily="18" charset="0"/>
            </a:endParaRPr>
          </a:p>
          <a:p>
            <a:pPr marL="342900" lvl="0" indent="-342900">
              <a:buFont typeface="Wingdings" pitchFamily="2" charset="2"/>
              <a:buChar char="v"/>
            </a:pPr>
            <a:r>
              <a:rPr lang="en-IN" sz="2400" dirty="0" smtClean="0">
                <a:latin typeface="Times New Roman" pitchFamily="18" charset="0"/>
                <a:cs typeface="Times New Roman" pitchFamily="18" charset="0"/>
              </a:rPr>
              <a:t>Around </a:t>
            </a:r>
            <a:r>
              <a:rPr lang="en-IN" sz="2400" dirty="0">
                <a:latin typeface="Times New Roman" pitchFamily="18" charset="0"/>
                <a:cs typeface="Times New Roman" pitchFamily="18" charset="0"/>
              </a:rPr>
              <a:t>19.8% customer given 4- star rating followed by 7.4% customer given lowest 3-star rating.</a:t>
            </a:r>
            <a:endParaRPr lang="en-US" sz="2400" dirty="0">
              <a:latin typeface="Times New Roman" pitchFamily="18" charset="0"/>
              <a:cs typeface="Times New Roman" pitchFamily="18" charset="0"/>
            </a:endParaRPr>
          </a:p>
          <a:p>
            <a:r>
              <a:rPr lang="en-IN" sz="2400" dirty="0"/>
              <a:t> </a:t>
            </a:r>
            <a:endParaRPr lang="en-US" sz="2400" dirty="0"/>
          </a:p>
        </p:txBody>
      </p:sp>
      <p:pic>
        <p:nvPicPr>
          <p:cNvPr id="9" name="Picture 8"/>
          <p:cNvPicPr/>
          <p:nvPr/>
        </p:nvPicPr>
        <p:blipFill rotWithShape="1">
          <a:blip r:embed="rId2"/>
          <a:srcRect l="19728" t="33266" r="32949" b="5883"/>
          <a:stretch/>
        </p:blipFill>
        <p:spPr bwMode="auto">
          <a:xfrm>
            <a:off x="533400" y="2514600"/>
            <a:ext cx="7616039" cy="362905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147107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85800" y="457200"/>
            <a:ext cx="7772400" cy="523220"/>
          </a:xfrm>
          <a:prstGeom prst="rect">
            <a:avLst/>
          </a:prstGeom>
        </p:spPr>
        <p:txBody>
          <a:bodyPr wrap="square">
            <a:spAutoFit/>
          </a:bodyPr>
          <a:lstStyle/>
          <a:p>
            <a:r>
              <a:rPr lang="en-IN" sz="2800" dirty="0"/>
              <a:t>The Analysis of product </a:t>
            </a:r>
            <a:endParaRPr lang="en-US" sz="2800" dirty="0"/>
          </a:p>
        </p:txBody>
      </p:sp>
      <p:pic>
        <p:nvPicPr>
          <p:cNvPr id="5" name="Picture 4"/>
          <p:cNvPicPr/>
          <p:nvPr/>
        </p:nvPicPr>
        <p:blipFill rotWithShape="1">
          <a:blip r:embed="rId2"/>
          <a:srcRect l="18474" t="35091" r="27018" b="7505"/>
          <a:stretch/>
        </p:blipFill>
        <p:spPr bwMode="auto">
          <a:xfrm>
            <a:off x="685800" y="1295401"/>
            <a:ext cx="7086600" cy="4114800"/>
          </a:xfrm>
          <a:prstGeom prst="rect">
            <a:avLst/>
          </a:prstGeom>
          <a:ln>
            <a:noFill/>
          </a:ln>
          <a:extLst>
            <a:ext uri="{53640926-AAD7-44D8-BBD7-CCE9431645EC}">
              <a14:shadowObscured xmlns:a14="http://schemas.microsoft.com/office/drawing/2010/main"/>
            </a:ext>
          </a:extLst>
        </p:spPr>
      </p:pic>
      <p:sp>
        <p:nvSpPr>
          <p:cNvPr id="3" name="Rectangle 2"/>
          <p:cNvSpPr/>
          <p:nvPr/>
        </p:nvSpPr>
        <p:spPr>
          <a:xfrm>
            <a:off x="1219200" y="5410201"/>
            <a:ext cx="7086600" cy="646331"/>
          </a:xfrm>
          <a:prstGeom prst="rect">
            <a:avLst/>
          </a:prstGeom>
        </p:spPr>
        <p:txBody>
          <a:bodyPr wrap="square">
            <a:spAutoFit/>
          </a:bodyPr>
          <a:lstStyle/>
          <a:p>
            <a:pPr marL="285750" lvl="0" indent="-285750">
              <a:buFont typeface="Wingdings" pitchFamily="2" charset="2"/>
              <a:buChar char="v"/>
            </a:pPr>
            <a:r>
              <a:rPr lang="en-IN" dirty="0" smtClean="0"/>
              <a:t>In observation from fig:3  Refrigerator has high amount review are compare with iron box</a:t>
            </a:r>
            <a:endParaRPr lang="en-US" dirty="0"/>
          </a:p>
        </p:txBody>
      </p:sp>
    </p:spTree>
    <p:extLst>
      <p:ext uri="{BB962C8B-B14F-4D97-AF65-F5344CB8AC3E}">
        <p14:creationId xmlns:p14="http://schemas.microsoft.com/office/powerpoint/2010/main" val="10236058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47800" y="685800"/>
            <a:ext cx="6248400" cy="369332"/>
          </a:xfrm>
          <a:prstGeom prst="rect">
            <a:avLst/>
          </a:prstGeom>
        </p:spPr>
        <p:txBody>
          <a:bodyPr wrap="square">
            <a:spAutoFit/>
          </a:bodyPr>
          <a:lstStyle/>
          <a:p>
            <a:pPr marL="285750" indent="-285750">
              <a:buFont typeface="Arial" pitchFamily="34" charset="0"/>
              <a:buChar char="•"/>
            </a:pPr>
            <a:r>
              <a:rPr lang="en-IN" dirty="0">
                <a:latin typeface="Times New Roman" pitchFamily="18" charset="0"/>
                <a:cs typeface="Times New Roman" pitchFamily="18" charset="0"/>
              </a:rPr>
              <a:t>The </a:t>
            </a:r>
            <a:r>
              <a:rPr lang="en-IN" dirty="0" smtClean="0"/>
              <a:t>Analysis </a:t>
            </a:r>
            <a:r>
              <a:rPr lang="en-IN" dirty="0"/>
              <a:t>of The Rating and product</a:t>
            </a:r>
            <a:endParaRPr lang="en-US" dirty="0"/>
          </a:p>
        </p:txBody>
      </p:sp>
      <p:pic>
        <p:nvPicPr>
          <p:cNvPr id="5" name="Picture 4"/>
          <p:cNvPicPr/>
          <p:nvPr/>
        </p:nvPicPr>
        <p:blipFill rotWithShape="1">
          <a:blip r:embed="rId2"/>
          <a:srcRect l="20526" t="29209" r="18923" b="6491"/>
          <a:stretch/>
        </p:blipFill>
        <p:spPr bwMode="auto">
          <a:xfrm>
            <a:off x="1752600" y="1371600"/>
            <a:ext cx="6096000" cy="3581400"/>
          </a:xfrm>
          <a:prstGeom prst="rect">
            <a:avLst/>
          </a:prstGeom>
          <a:ln>
            <a:noFill/>
          </a:ln>
          <a:extLst>
            <a:ext uri="{53640926-AAD7-44D8-BBD7-CCE9431645EC}">
              <a14:shadowObscured xmlns:a14="http://schemas.microsoft.com/office/drawing/2010/main"/>
            </a:ext>
          </a:extLst>
        </p:spPr>
      </p:pic>
      <p:sp>
        <p:nvSpPr>
          <p:cNvPr id="8" name="Rectangle 7"/>
          <p:cNvSpPr/>
          <p:nvPr/>
        </p:nvSpPr>
        <p:spPr>
          <a:xfrm>
            <a:off x="685800" y="4924336"/>
            <a:ext cx="7010400" cy="923330"/>
          </a:xfrm>
          <a:prstGeom prst="rect">
            <a:avLst/>
          </a:prstGeom>
        </p:spPr>
        <p:txBody>
          <a:bodyPr wrap="square">
            <a:spAutoFit/>
          </a:bodyPr>
          <a:lstStyle/>
          <a:p>
            <a:pPr marL="285750" lvl="0" indent="-285750">
              <a:buFont typeface="Wingdings" pitchFamily="2" charset="2"/>
              <a:buChar char="v"/>
            </a:pPr>
            <a:r>
              <a:rPr lang="en-IN" dirty="0"/>
              <a:t>From </a:t>
            </a:r>
            <a:r>
              <a:rPr lang="en-IN" dirty="0" smtClean="0"/>
              <a:t>f </a:t>
            </a:r>
            <a:r>
              <a:rPr lang="en-IN" dirty="0"/>
              <a:t>iron box and phone have above 4 star rating.</a:t>
            </a:r>
            <a:endParaRPr lang="en-US" dirty="0"/>
          </a:p>
          <a:p>
            <a:pPr marL="285750" lvl="0" indent="-285750">
              <a:buFont typeface="Wingdings" pitchFamily="2" charset="2"/>
              <a:buChar char="v"/>
            </a:pPr>
            <a:r>
              <a:rPr lang="en-IN" dirty="0"/>
              <a:t>Printer and watch have 3 star rating compare with all product.</a:t>
            </a:r>
            <a:endParaRPr lang="en-US" dirty="0"/>
          </a:p>
        </p:txBody>
      </p:sp>
    </p:spTree>
    <p:extLst>
      <p:ext uri="{BB962C8B-B14F-4D97-AF65-F5344CB8AC3E}">
        <p14:creationId xmlns:p14="http://schemas.microsoft.com/office/powerpoint/2010/main" val="2483581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76200"/>
            <a:ext cx="8229600" cy="6858000"/>
          </a:xfrm>
        </p:spPr>
        <p:txBody>
          <a:bodyPr>
            <a:normAutofit/>
          </a:bodyPr>
          <a:lstStyle/>
          <a:p>
            <a:pPr marL="0" indent="0" algn="just">
              <a:buNone/>
            </a:pPr>
            <a:r>
              <a:rPr lang="en-IN" sz="2100" dirty="0">
                <a:latin typeface="Times New Roman" pitchFamily="18" charset="0"/>
                <a:cs typeface="Times New Roman" pitchFamily="18" charset="0"/>
              </a:rPr>
              <a:t> </a:t>
            </a:r>
            <a:r>
              <a:rPr lang="en-IN" sz="2100" dirty="0" smtClean="0">
                <a:latin typeface="Times New Roman" pitchFamily="18" charset="0"/>
                <a:cs typeface="Times New Roman" pitchFamily="18" charset="0"/>
              </a:rPr>
              <a:t>                           </a:t>
            </a:r>
          </a:p>
          <a:p>
            <a:pPr marL="0" indent="0" algn="just">
              <a:lnSpc>
                <a:spcPct val="150000"/>
              </a:lnSpc>
              <a:buNone/>
            </a:pPr>
            <a:r>
              <a:rPr lang="en-IN" sz="2000" dirty="0">
                <a:latin typeface="Times New Roman" pitchFamily="18" charset="0"/>
                <a:cs typeface="Times New Roman" pitchFamily="18" charset="0"/>
              </a:rPr>
              <a:t> </a:t>
            </a:r>
            <a:r>
              <a:rPr lang="en-IN" sz="2000" dirty="0" smtClean="0">
                <a:latin typeface="Times New Roman" pitchFamily="18" charset="0"/>
                <a:cs typeface="Times New Roman" pitchFamily="18" charset="0"/>
              </a:rPr>
              <a:t>                           </a:t>
            </a:r>
            <a:endParaRPr lang="en-US" sz="2000" dirty="0">
              <a:latin typeface="Times New Roman" pitchFamily="18" charset="0"/>
              <a:cs typeface="Times New Roman" pitchFamily="18" charset="0"/>
            </a:endParaRPr>
          </a:p>
        </p:txBody>
      </p:sp>
      <p:sp>
        <p:nvSpPr>
          <p:cNvPr id="5" name="Rectangle 4"/>
          <p:cNvSpPr/>
          <p:nvPr/>
        </p:nvSpPr>
        <p:spPr>
          <a:xfrm>
            <a:off x="381000" y="914400"/>
            <a:ext cx="8153400" cy="5355312"/>
          </a:xfrm>
          <a:prstGeom prst="rect">
            <a:avLst/>
          </a:prstGeom>
        </p:spPr>
        <p:txBody>
          <a:bodyPr wrap="square">
            <a:spAutoFit/>
          </a:bodyPr>
          <a:lstStyle/>
          <a:p>
            <a:pPr marL="285750" indent="-285750">
              <a:lnSpc>
                <a:spcPct val="150000"/>
              </a:lnSpc>
              <a:buFont typeface="Wingdings" pitchFamily="2" charset="2"/>
              <a:buChar char="v"/>
            </a:pPr>
            <a:r>
              <a:rPr lang="en-IN" dirty="0" smtClean="0"/>
              <a:t>At last, we fuse three factors—user sentiment similarity, interpersonal sentimental inﬂuence, and item’s reputation similarity—into our recommender system to make an accurate rating prediction. </a:t>
            </a:r>
            <a:endParaRPr lang="en-US" dirty="0" smtClean="0">
              <a:latin typeface="Times New Roman" pitchFamily="18" charset="0"/>
              <a:cs typeface="Times New Roman" pitchFamily="18" charset="0"/>
            </a:endParaRPr>
          </a:p>
          <a:p>
            <a:r>
              <a:rPr lang="en-IN" dirty="0" smtClean="0">
                <a:latin typeface="Times New Roman" pitchFamily="18" charset="0"/>
                <a:cs typeface="Times New Roman" pitchFamily="18" charset="0"/>
              </a:rPr>
              <a:t>                                         </a:t>
            </a:r>
            <a:endParaRPr lang="en-IN" dirty="0" smtClean="0"/>
          </a:p>
          <a:p>
            <a:pPr marL="285750" indent="-285750" algn="just">
              <a:lnSpc>
                <a:spcPct val="150000"/>
              </a:lnSpc>
              <a:buFont typeface="Wingdings" pitchFamily="2" charset="2"/>
              <a:buChar char="v"/>
            </a:pPr>
            <a:r>
              <a:rPr lang="en-IN" dirty="0" smtClean="0"/>
              <a:t>We </a:t>
            </a:r>
            <a:r>
              <a:rPr lang="en-IN" dirty="0"/>
              <a:t>conduct a performance evaluation of the three sentimental factors on a real-world dataset collected from Yelp. Our experimental results show the sentiment can well characterize user preferences, which helps to improve the recommendation </a:t>
            </a:r>
            <a:r>
              <a:rPr lang="en-IN" dirty="0" smtClean="0"/>
              <a:t>performance</a:t>
            </a:r>
            <a:r>
              <a:rPr lang="en-US" dirty="0" smtClean="0"/>
              <a:t>.</a:t>
            </a:r>
            <a:endParaRPr lang="en-IN" dirty="0" smtClean="0">
              <a:latin typeface="Times New Roman" pitchFamily="18" charset="0"/>
              <a:cs typeface="Times New Roman" pitchFamily="18" charset="0"/>
            </a:endParaRPr>
          </a:p>
          <a:p>
            <a:pPr marL="285750" indent="-285750" algn="just">
              <a:lnSpc>
                <a:spcPct val="150000"/>
              </a:lnSpc>
              <a:buFont typeface="Wingdings" pitchFamily="2" charset="2"/>
              <a:buChar char="v"/>
            </a:pPr>
            <a:endParaRPr lang="en-IN" dirty="0">
              <a:latin typeface="Times New Roman" pitchFamily="18" charset="0"/>
              <a:cs typeface="Times New Roman" pitchFamily="18" charset="0"/>
            </a:endParaRPr>
          </a:p>
          <a:p>
            <a:pPr marL="285750" indent="-285750" algn="just">
              <a:lnSpc>
                <a:spcPct val="150000"/>
              </a:lnSpc>
              <a:buFont typeface="Wingdings" pitchFamily="2" charset="2"/>
              <a:buChar char="v"/>
            </a:pPr>
            <a:r>
              <a:rPr lang="en-IN" dirty="0" smtClean="0">
                <a:latin typeface="Times New Roman" pitchFamily="18" charset="0"/>
                <a:cs typeface="Times New Roman" pitchFamily="18" charset="0"/>
              </a:rPr>
              <a:t>The </a:t>
            </a:r>
            <a:r>
              <a:rPr lang="en-IN" dirty="0">
                <a:latin typeface="Times New Roman" pitchFamily="18" charset="0"/>
                <a:cs typeface="Times New Roman" pitchFamily="18" charset="0"/>
              </a:rPr>
              <a:t>text of a review is often overlooked in such predictive tasks in favour of features such as the user’s and business previous rating </a:t>
            </a:r>
            <a:r>
              <a:rPr lang="en-IN" dirty="0" smtClean="0">
                <a:latin typeface="Times New Roman" pitchFamily="18" charset="0"/>
                <a:cs typeface="Times New Roman" pitchFamily="18" charset="0"/>
              </a:rPr>
              <a:t>history. </a:t>
            </a:r>
          </a:p>
          <a:p>
            <a:pPr marL="285750" indent="-285750" algn="just">
              <a:lnSpc>
                <a:spcPct val="150000"/>
              </a:lnSpc>
              <a:buFont typeface="Wingdings" pitchFamily="2" charset="2"/>
              <a:buChar char="v"/>
            </a:pPr>
            <a:r>
              <a:rPr lang="en-IN" dirty="0" smtClean="0">
                <a:latin typeface="Times New Roman" pitchFamily="18" charset="0"/>
                <a:cs typeface="Times New Roman" pitchFamily="18" charset="0"/>
              </a:rPr>
              <a:t>Thus</a:t>
            </a:r>
            <a:r>
              <a:rPr lang="en-IN" dirty="0">
                <a:latin typeface="Times New Roman" pitchFamily="18" charset="0"/>
                <a:cs typeface="Times New Roman" pitchFamily="18" charset="0"/>
              </a:rPr>
              <a:t>, it is essential to be able to predict what the user feels about a business from the review text and this is the task of rating prediction from review text was chosen.</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6865130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92162"/>
          </a:xfrm>
        </p:spPr>
        <p:txBody>
          <a:bodyPr>
            <a:normAutofit/>
          </a:bodyPr>
          <a:lstStyle/>
          <a:p>
            <a:r>
              <a:rPr lang="en-US" sz="3200" b="1" dirty="0" smtClean="0">
                <a:latin typeface="Times New Roman" pitchFamily="18" charset="0"/>
                <a:cs typeface="Times New Roman" pitchFamily="18" charset="0"/>
              </a:rPr>
              <a:t>                   Conclusion</a:t>
            </a:r>
            <a:endParaRPr lang="en-US" sz="3200" b="1" dirty="0">
              <a:latin typeface="Times New Roman" pitchFamily="18" charset="0"/>
              <a:cs typeface="Times New Roman" pitchFamily="18" charset="0"/>
            </a:endParaRPr>
          </a:p>
        </p:txBody>
      </p:sp>
      <p:sp>
        <p:nvSpPr>
          <p:cNvPr id="3" name="Content Placeholder 2"/>
          <p:cNvSpPr>
            <a:spLocks noGrp="1"/>
          </p:cNvSpPr>
          <p:nvPr>
            <p:ph sz="quarter" idx="1"/>
          </p:nvPr>
        </p:nvSpPr>
        <p:spPr>
          <a:xfrm>
            <a:off x="457200" y="1143000"/>
            <a:ext cx="8077200" cy="5330952"/>
          </a:xfrm>
        </p:spPr>
        <p:txBody>
          <a:bodyPr>
            <a:normAutofit fontScale="77500" lnSpcReduction="20000"/>
          </a:bodyPr>
          <a:lstStyle/>
          <a:p>
            <a:pPr>
              <a:lnSpc>
                <a:spcPct val="150000"/>
              </a:lnSpc>
            </a:pPr>
            <a:r>
              <a:rPr lang="en-IN" dirty="0"/>
              <a:t>From this dataset I get to know that each feature play a very import role to understand the data. </a:t>
            </a:r>
            <a:endParaRPr lang="en-IN" dirty="0" smtClean="0"/>
          </a:p>
          <a:p>
            <a:pPr>
              <a:lnSpc>
                <a:spcPct val="150000"/>
              </a:lnSpc>
            </a:pPr>
            <a:r>
              <a:rPr lang="en-IN" dirty="0" smtClean="0"/>
              <a:t>Data </a:t>
            </a:r>
            <a:r>
              <a:rPr lang="en-IN" dirty="0"/>
              <a:t>format plays a very important role in the visualization and Appling the models and </a:t>
            </a:r>
            <a:r>
              <a:rPr lang="en-IN" dirty="0" smtClean="0"/>
              <a:t>algorithms ‘</a:t>
            </a:r>
          </a:p>
          <a:p>
            <a:pPr marL="0" indent="0">
              <a:lnSpc>
                <a:spcPct val="150000"/>
              </a:lnSpc>
              <a:buNone/>
            </a:pPr>
            <a:r>
              <a:rPr lang="en-IN" dirty="0" smtClean="0"/>
              <a:t> </a:t>
            </a:r>
            <a:endParaRPr lang="en-IN" dirty="0"/>
          </a:p>
          <a:p>
            <a:pPr>
              <a:lnSpc>
                <a:spcPct val="150000"/>
              </a:lnSpc>
            </a:pPr>
            <a:r>
              <a:rPr lang="en-IN" dirty="0" smtClean="0"/>
              <a:t>There </a:t>
            </a:r>
            <a:r>
              <a:rPr lang="en-IN" dirty="0"/>
              <a:t>are </a:t>
            </a:r>
            <a:r>
              <a:rPr lang="en-IN" dirty="0" err="1" smtClean="0"/>
              <a:t>manysystems</a:t>
            </a:r>
            <a:r>
              <a:rPr lang="en-IN" dirty="0" smtClean="0"/>
              <a:t> </a:t>
            </a:r>
            <a:r>
              <a:rPr lang="en-IN" dirty="0"/>
              <a:t>which uses different machine learning algorithms such as </a:t>
            </a:r>
            <a:r>
              <a:rPr lang="en-IN" dirty="0" err="1"/>
              <a:t>Logitic</a:t>
            </a:r>
            <a:r>
              <a:rPr lang="en-IN" dirty="0"/>
              <a:t> Regression (LR), Decision Tree, Support Vector Machine (SVM), Random Forest Algorithm, </a:t>
            </a:r>
            <a:r>
              <a:rPr lang="en-IN" dirty="0" err="1"/>
              <a:t>etc</a:t>
            </a:r>
            <a:r>
              <a:rPr lang="en-IN" dirty="0"/>
              <a:t> for predicting the rating of product. </a:t>
            </a:r>
            <a:endParaRPr lang="en-IN" dirty="0" smtClean="0"/>
          </a:p>
          <a:p>
            <a:pPr>
              <a:lnSpc>
                <a:spcPct val="150000"/>
              </a:lnSpc>
            </a:pPr>
            <a:r>
              <a:rPr lang="en-IN" dirty="0" smtClean="0"/>
              <a:t>In </a:t>
            </a:r>
            <a:r>
              <a:rPr lang="en-IN" dirty="0"/>
              <a:t>this ML based system, we are using Random Forest Algorithm which gives more accuracy in predicting the rating.. It is easy to use and it gives more accuracy in prediction. It requires less time for prediction and it helps in reduction of over fitting.</a:t>
            </a:r>
            <a:endParaRPr lang="en-IN" b="0" i="0" dirty="0" smtClean="0">
              <a:solidFill>
                <a:srgbClr val="212121"/>
              </a:solidFill>
              <a:effectLst/>
              <a:latin typeface="Courier New" panose="02070309020205020404" pitchFamily="49" charset="0"/>
            </a:endParaRPr>
          </a:p>
          <a:p>
            <a:pPr marL="0" indent="0" algn="just">
              <a:lnSpc>
                <a:spcPct val="120000"/>
              </a:lnSpc>
              <a:buNone/>
            </a:pP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85800" y="228600"/>
            <a:ext cx="7315200" cy="1200329"/>
          </a:xfrm>
          <a:prstGeom prst="rect">
            <a:avLst/>
          </a:prstGeom>
        </p:spPr>
        <p:txBody>
          <a:bodyPr wrap="square">
            <a:spAutoFit/>
          </a:bodyPr>
          <a:lstStyle/>
          <a:p>
            <a:r>
              <a:rPr lang="en-IN" sz="3600" dirty="0" smtClean="0">
                <a:latin typeface="Times New Roman" pitchFamily="18" charset="0"/>
                <a:cs typeface="Times New Roman" pitchFamily="18" charset="0"/>
              </a:rPr>
              <a:t>            Limitations and </a:t>
            </a:r>
            <a:r>
              <a:rPr lang="en-IN" sz="3600" dirty="0">
                <a:latin typeface="Times New Roman" pitchFamily="18" charset="0"/>
                <a:cs typeface="Times New Roman" pitchFamily="18" charset="0"/>
              </a:rPr>
              <a:t>Scope</a:t>
            </a:r>
            <a:r>
              <a:rPr lang="en-US" sz="3600" dirty="0">
                <a:latin typeface="Times New Roman" pitchFamily="18" charset="0"/>
                <a:cs typeface="Times New Roman" pitchFamily="18" charset="0"/>
              </a:rPr>
              <a:t/>
            </a:r>
            <a:br>
              <a:rPr lang="en-US" sz="3600" dirty="0">
                <a:latin typeface="Times New Roman" pitchFamily="18" charset="0"/>
                <a:cs typeface="Times New Roman" pitchFamily="18" charset="0"/>
              </a:rPr>
            </a:br>
            <a:endParaRPr lang="en-US" sz="3600" dirty="0">
              <a:latin typeface="Times New Roman" pitchFamily="18" charset="0"/>
              <a:cs typeface="Times New Roman" pitchFamily="18" charset="0"/>
            </a:endParaRPr>
          </a:p>
        </p:txBody>
      </p:sp>
      <p:sp>
        <p:nvSpPr>
          <p:cNvPr id="9" name="Content Placeholder 8"/>
          <p:cNvSpPr>
            <a:spLocks noGrp="1"/>
          </p:cNvSpPr>
          <p:nvPr>
            <p:ph sz="quarter" idx="1"/>
          </p:nvPr>
        </p:nvSpPr>
        <p:spPr>
          <a:xfrm>
            <a:off x="457200" y="1066800"/>
            <a:ext cx="7467600" cy="5407152"/>
          </a:xfrm>
        </p:spPr>
        <p:txBody>
          <a:bodyPr>
            <a:normAutofit/>
          </a:bodyPr>
          <a:lstStyle/>
          <a:p>
            <a:r>
              <a:rPr lang="en-IN" dirty="0"/>
              <a:t>For conducting the experiments in this thesis, no pre-processing has been done on the data set. Pre-processing is the process where the data is being cleaned and prepared before being fed to the algorithms</a:t>
            </a:r>
            <a:r>
              <a:rPr lang="en-IN" dirty="0" smtClean="0"/>
              <a:t>.</a:t>
            </a:r>
          </a:p>
          <a:p>
            <a:r>
              <a:rPr lang="en-IN" dirty="0" smtClean="0"/>
              <a:t> </a:t>
            </a:r>
            <a:r>
              <a:rPr lang="en-IN" dirty="0"/>
              <a:t>Online reviews usually contain many irrelevant and uninformative features which may not even have an impact on the orientation of them. </a:t>
            </a:r>
            <a:endParaRPr lang="en-IN" dirty="0" smtClean="0"/>
          </a:p>
          <a:p>
            <a:r>
              <a:rPr lang="en-IN" dirty="0" smtClean="0"/>
              <a:t>This </a:t>
            </a:r>
            <a:r>
              <a:rPr lang="en-IN" dirty="0"/>
              <a:t>process involves removing many steps such as 17 white space removal and stop words removal etc. The results from all experiments implies that both approaches give higher accuracies when they are being applied on the summaries of the reviews.</a:t>
            </a:r>
            <a:endParaRPr lang="en-US" dirty="0"/>
          </a:p>
          <a:p>
            <a:endParaRPr lang="en-US" dirty="0"/>
          </a:p>
        </p:txBody>
      </p:sp>
    </p:spTree>
    <p:extLst>
      <p:ext uri="{BB962C8B-B14F-4D97-AF65-F5344CB8AC3E}">
        <p14:creationId xmlns:p14="http://schemas.microsoft.com/office/powerpoint/2010/main" val="4063211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800" b="1" dirty="0">
                <a:cs typeface="Arial" panose="020B0604020202020204" pitchFamily="34" charset="0"/>
              </a:rPr>
              <a:t>PROBLEM STATEMENT </a:t>
            </a:r>
            <a:r>
              <a:rPr lang="en-US" b="1" dirty="0">
                <a:cs typeface="Arial" panose="020B0604020202020204" pitchFamily="34" charset="0"/>
              </a:rPr>
              <a:t/>
            </a:r>
            <a:br>
              <a:rPr lang="en-US" b="1" dirty="0">
                <a:cs typeface="Arial" panose="020B0604020202020204" pitchFamily="34" charset="0"/>
              </a:rPr>
            </a:br>
            <a:endParaRPr lang="en-US" dirty="0"/>
          </a:p>
        </p:txBody>
      </p:sp>
      <p:sp>
        <p:nvSpPr>
          <p:cNvPr id="3" name="Content Placeholder 2"/>
          <p:cNvSpPr>
            <a:spLocks noGrp="1"/>
          </p:cNvSpPr>
          <p:nvPr>
            <p:ph sz="quarter" idx="1"/>
          </p:nvPr>
        </p:nvSpPr>
        <p:spPr>
          <a:xfrm>
            <a:off x="457200" y="1066800"/>
            <a:ext cx="7467600" cy="5407152"/>
          </a:xfrm>
        </p:spPr>
        <p:txBody>
          <a:bodyPr>
            <a:normAutofit/>
          </a:bodyPr>
          <a:lstStyle/>
          <a:p>
            <a:pPr algn="just"/>
            <a:r>
              <a:rPr lang="en-IN" dirty="0">
                <a:latin typeface="Times New Roman" pitchFamily="18" charset="0"/>
                <a:ea typeface="+mn-lt"/>
                <a:cs typeface="Times New Roman" pitchFamily="18" charset="0"/>
              </a:rPr>
              <a:t>We have a client who has a website where people write different </a:t>
            </a:r>
            <a:r>
              <a:rPr lang="en-US" dirty="0">
                <a:latin typeface="Times New Roman" pitchFamily="18" charset="0"/>
                <a:ea typeface="+mn-lt"/>
                <a:cs typeface="Times New Roman" pitchFamily="18" charset="0"/>
              </a:rPr>
              <a:t> </a:t>
            </a:r>
            <a:r>
              <a:rPr lang="en-IN" dirty="0">
                <a:latin typeface="Times New Roman" pitchFamily="18" charset="0"/>
                <a:ea typeface="+mn-lt"/>
                <a:cs typeface="Times New Roman" pitchFamily="18" charset="0"/>
              </a:rPr>
              <a:t>reviews for technical products. Now they are adding a new feature </a:t>
            </a:r>
            <a:r>
              <a:rPr lang="en-US" dirty="0">
                <a:latin typeface="Times New Roman" pitchFamily="18" charset="0"/>
                <a:ea typeface="+mn-lt"/>
                <a:cs typeface="Times New Roman" pitchFamily="18" charset="0"/>
              </a:rPr>
              <a:t> </a:t>
            </a:r>
            <a:r>
              <a:rPr lang="en-IN" dirty="0">
                <a:latin typeface="Times New Roman" pitchFamily="18" charset="0"/>
                <a:ea typeface="+mn-lt"/>
                <a:cs typeface="Times New Roman" pitchFamily="18" charset="0"/>
              </a:rPr>
              <a:t>to their website i.e. The reviewer will have to add stars(rating) as </a:t>
            </a:r>
            <a:r>
              <a:rPr lang="en-US" dirty="0">
                <a:latin typeface="Times New Roman" pitchFamily="18" charset="0"/>
                <a:ea typeface="+mn-lt"/>
                <a:cs typeface="Times New Roman" pitchFamily="18" charset="0"/>
              </a:rPr>
              <a:t> </a:t>
            </a:r>
            <a:r>
              <a:rPr lang="en-IN" dirty="0">
                <a:latin typeface="Times New Roman" pitchFamily="18" charset="0"/>
                <a:ea typeface="+mn-lt"/>
                <a:cs typeface="Times New Roman" pitchFamily="18" charset="0"/>
              </a:rPr>
              <a:t>well with the review. The rating is out 5 stars and it only has 5 </a:t>
            </a:r>
            <a:r>
              <a:rPr lang="en-US" dirty="0">
                <a:latin typeface="Times New Roman" pitchFamily="18" charset="0"/>
                <a:ea typeface="+mn-lt"/>
                <a:cs typeface="Times New Roman" pitchFamily="18" charset="0"/>
              </a:rPr>
              <a:t> </a:t>
            </a:r>
            <a:r>
              <a:rPr lang="en-IN" dirty="0">
                <a:latin typeface="Times New Roman" pitchFamily="18" charset="0"/>
                <a:ea typeface="+mn-lt"/>
                <a:cs typeface="Times New Roman" pitchFamily="18" charset="0"/>
              </a:rPr>
              <a:t>options available 1 star, 2 stars, 3 stars, 4 stars, 5 stars. Now they </a:t>
            </a:r>
            <a:r>
              <a:rPr lang="en-US" dirty="0">
                <a:latin typeface="Times New Roman" pitchFamily="18" charset="0"/>
                <a:ea typeface="+mn-lt"/>
                <a:cs typeface="Times New Roman" pitchFamily="18" charset="0"/>
              </a:rPr>
              <a:t> </a:t>
            </a:r>
            <a:r>
              <a:rPr lang="en-IN" dirty="0">
                <a:latin typeface="Times New Roman" pitchFamily="18" charset="0"/>
                <a:ea typeface="+mn-lt"/>
                <a:cs typeface="Times New Roman" pitchFamily="18" charset="0"/>
              </a:rPr>
              <a:t>want to predict ratings for the reviews which were written in the </a:t>
            </a:r>
            <a:r>
              <a:rPr lang="en-US" dirty="0">
                <a:latin typeface="Times New Roman" pitchFamily="18" charset="0"/>
                <a:ea typeface="+mn-lt"/>
                <a:cs typeface="Times New Roman" pitchFamily="18" charset="0"/>
              </a:rPr>
              <a:t> </a:t>
            </a:r>
            <a:r>
              <a:rPr lang="en-IN" dirty="0">
                <a:latin typeface="Times New Roman" pitchFamily="18" charset="0"/>
                <a:ea typeface="+mn-lt"/>
                <a:cs typeface="Times New Roman" pitchFamily="18" charset="0"/>
              </a:rPr>
              <a:t>past and they don’t have rating. </a:t>
            </a:r>
          </a:p>
          <a:p>
            <a:pPr algn="just"/>
            <a:endParaRPr lang="en-IN" dirty="0">
              <a:latin typeface="Times New Roman" pitchFamily="18" charset="0"/>
              <a:ea typeface="+mn-lt"/>
              <a:cs typeface="Times New Roman" pitchFamily="18" charset="0"/>
            </a:endParaRPr>
          </a:p>
          <a:p>
            <a:pPr algn="just"/>
            <a:r>
              <a:rPr lang="en-IN" i="1" dirty="0">
                <a:latin typeface="Times New Roman" pitchFamily="18" charset="0"/>
                <a:ea typeface="+mn-lt"/>
                <a:cs typeface="Times New Roman" pitchFamily="18" charset="0"/>
              </a:rPr>
              <a:t>So we, we have to build </a:t>
            </a:r>
            <a:r>
              <a:rPr lang="en-US" i="1" dirty="0">
                <a:latin typeface="Times New Roman" pitchFamily="18" charset="0"/>
                <a:ea typeface="+mn-lt"/>
                <a:cs typeface="Times New Roman" pitchFamily="18" charset="0"/>
              </a:rPr>
              <a:t> </a:t>
            </a:r>
            <a:r>
              <a:rPr lang="en-IN" i="1" dirty="0">
                <a:latin typeface="Times New Roman" pitchFamily="18" charset="0"/>
                <a:ea typeface="+mn-lt"/>
                <a:cs typeface="Times New Roman" pitchFamily="18" charset="0"/>
              </a:rPr>
              <a:t>an application which can predict the rating by seeing the review.</a:t>
            </a:r>
            <a:endParaRPr lang="en-US" i="1" dirty="0">
              <a:latin typeface="Times New Roman" pitchFamily="18" charset="0"/>
              <a:ea typeface="+mn-lt"/>
              <a:cs typeface="Times New Roman" pitchFamily="18" charset="0"/>
            </a:endParaRPr>
          </a:p>
          <a:p>
            <a:endParaRPr lang="en-US" dirty="0"/>
          </a:p>
        </p:txBody>
      </p:sp>
    </p:spTree>
    <p:extLst>
      <p:ext uri="{BB962C8B-B14F-4D97-AF65-F5344CB8AC3E}">
        <p14:creationId xmlns:p14="http://schemas.microsoft.com/office/powerpoint/2010/main" val="2160900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smtClean="0">
                <a:latin typeface="Times New Roman" pitchFamily="18" charset="0"/>
                <a:cs typeface="Times New Roman" pitchFamily="18" charset="0"/>
              </a:rPr>
              <a:t>                     Data </a:t>
            </a:r>
            <a:r>
              <a:rPr lang="en-IN" sz="3200" b="1" dirty="0">
                <a:latin typeface="Times New Roman" pitchFamily="18" charset="0"/>
                <a:cs typeface="Times New Roman" pitchFamily="18" charset="0"/>
              </a:rPr>
              <a:t>Sources</a:t>
            </a:r>
            <a:r>
              <a:rPr lang="en-US" sz="3200" dirty="0">
                <a:latin typeface="Times New Roman" pitchFamily="18" charset="0"/>
                <a:cs typeface="Times New Roman" pitchFamily="18" charset="0"/>
              </a:rPr>
              <a:t/>
            </a:r>
            <a:br>
              <a:rPr lang="en-US" sz="3200" dirty="0">
                <a:latin typeface="Times New Roman" pitchFamily="18" charset="0"/>
                <a:cs typeface="Times New Roman" pitchFamily="18" charset="0"/>
              </a:rPr>
            </a:br>
            <a:endParaRPr lang="en-US" sz="3200" dirty="0">
              <a:latin typeface="Times New Roman" pitchFamily="18" charset="0"/>
              <a:cs typeface="Times New Roman" pitchFamily="18" charset="0"/>
            </a:endParaRPr>
          </a:p>
        </p:txBody>
      </p:sp>
      <p:sp>
        <p:nvSpPr>
          <p:cNvPr id="3" name="Content Placeholder 2"/>
          <p:cNvSpPr>
            <a:spLocks noGrp="1"/>
          </p:cNvSpPr>
          <p:nvPr>
            <p:ph sz="quarter" idx="1"/>
          </p:nvPr>
        </p:nvSpPr>
        <p:spPr>
          <a:xfrm>
            <a:off x="457200" y="1219200"/>
            <a:ext cx="8229600" cy="5334000"/>
          </a:xfrm>
        </p:spPr>
        <p:txBody>
          <a:bodyPr>
            <a:normAutofit/>
          </a:bodyPr>
          <a:lstStyle/>
          <a:p>
            <a:r>
              <a:rPr lang="en-US" sz="2000" dirty="0"/>
              <a:t> The most critical aspect of this project is the accumulation of knowledge. To prepare the models, the distinct well springs of the data on e-commerce websites flipkart.com. using selenium and saved in </a:t>
            </a:r>
            <a:r>
              <a:rPr lang="en-US" sz="2000" dirty="0" smtClean="0"/>
              <a:t>CSV </a:t>
            </a:r>
            <a:r>
              <a:rPr lang="en-US" sz="2000" dirty="0"/>
              <a:t>file. </a:t>
            </a:r>
          </a:p>
          <a:p>
            <a:r>
              <a:rPr lang="en-US" sz="2000" dirty="0"/>
              <a:t> scrape around  20000 rows of </a:t>
            </a:r>
            <a:r>
              <a:rPr lang="en-US" sz="2000" dirty="0" smtClean="0"/>
              <a:t>data . Review </a:t>
            </a:r>
            <a:r>
              <a:rPr lang="en-US" sz="2000" dirty="0"/>
              <a:t>are collected for this project.</a:t>
            </a:r>
          </a:p>
          <a:p>
            <a:r>
              <a:rPr lang="en-US" sz="2000" dirty="0"/>
              <a:t>The data descriptions are as follow (26023, 7)rows and columns. To predict </a:t>
            </a:r>
          </a:p>
          <a:p>
            <a:r>
              <a:rPr lang="en-US" sz="2000" dirty="0"/>
              <a:t> rating </a:t>
            </a:r>
            <a:r>
              <a:rPr lang="en-IN" sz="2000" dirty="0"/>
              <a:t> using Regression. I will start by importing all the necessary libraries that we need for this task and import the </a:t>
            </a:r>
            <a:r>
              <a:rPr lang="en-IN" sz="2000" dirty="0" smtClean="0"/>
              <a:t>dataset.</a:t>
            </a:r>
            <a:endParaRPr lang="en-US" sz="2000" dirty="0"/>
          </a:p>
          <a:p>
            <a:pPr marL="0" indent="0">
              <a:buNone/>
            </a:pPr>
            <a:r>
              <a:rPr lang="en-IN" sz="2000" dirty="0" smtClean="0"/>
              <a:t>1</a:t>
            </a:r>
            <a:r>
              <a:rPr lang="en-IN" sz="2000" dirty="0"/>
              <a:t>) Importing libraries</a:t>
            </a:r>
            <a:endParaRPr lang="en-US" sz="2000" dirty="0"/>
          </a:p>
          <a:p>
            <a:pPr marL="0" indent="0">
              <a:buNone/>
            </a:pPr>
            <a:r>
              <a:rPr lang="en-IN" sz="2000" dirty="0"/>
              <a:t>2) Importing the dataset</a:t>
            </a:r>
            <a:endParaRPr lang="en-US" sz="2000" dirty="0"/>
          </a:p>
          <a:p>
            <a:r>
              <a:rPr lang="en-IN" sz="2000" dirty="0"/>
              <a:t>Our target is to find the insights of the data and to do thorough data analysis.</a:t>
            </a:r>
            <a:r>
              <a:rPr lang="en-IN" sz="2000" dirty="0" smtClean="0">
                <a:latin typeface="Times New Roman" pitchFamily="18" charset="0"/>
                <a:cs typeface="Times New Roman" pitchFamily="18" charset="0"/>
              </a:rPr>
              <a:t>.</a:t>
            </a:r>
            <a:endParaRPr lang="en-US" sz="2000" dirty="0">
              <a:latin typeface="Times New Roman" pitchFamily="18" charset="0"/>
              <a:cs typeface="Times New Roman" pitchFamily="18" charset="0"/>
            </a:endParaRPr>
          </a:p>
          <a:p>
            <a:endParaRPr lang="en-US" dirty="0"/>
          </a:p>
        </p:txBody>
      </p:sp>
    </p:spTree>
    <p:extLst>
      <p:ext uri="{BB962C8B-B14F-4D97-AF65-F5344CB8AC3E}">
        <p14:creationId xmlns:p14="http://schemas.microsoft.com/office/powerpoint/2010/main" val="296381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smtClean="0">
                <a:latin typeface="Times New Roman" pitchFamily="18" charset="0"/>
                <a:cs typeface="Times New Roman" pitchFamily="18" charset="0"/>
              </a:rPr>
              <a:t>                 DATA UPLOADING</a:t>
            </a:r>
            <a:endParaRPr lang="en-US" sz="3200" b="1" dirty="0">
              <a:latin typeface="Times New Roman" pitchFamily="18" charset="0"/>
              <a:cs typeface="Times New Roman" pitchFamily="18" charset="0"/>
            </a:endParaRPr>
          </a:p>
        </p:txBody>
      </p:sp>
      <p:pic>
        <p:nvPicPr>
          <p:cNvPr id="4" name="Picture 3"/>
          <p:cNvPicPr/>
          <p:nvPr/>
        </p:nvPicPr>
        <p:blipFill rotWithShape="1">
          <a:blip r:embed="rId2"/>
          <a:srcRect l="10377" t="32136" r="7406" b="4991"/>
          <a:stretch/>
        </p:blipFill>
        <p:spPr bwMode="auto">
          <a:xfrm>
            <a:off x="609600" y="1371600"/>
            <a:ext cx="8000999" cy="5105400"/>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
          </p:nvPr>
        </p:nvSpPr>
        <p:spPr/>
        <p:txBody>
          <a:bodyPr/>
          <a:lstStyle/>
          <a:p>
            <a:endParaRPr lang="en-US"/>
          </a:p>
        </p:txBody>
      </p:sp>
      <p:pic>
        <p:nvPicPr>
          <p:cNvPr id="5" name="Picture 4"/>
          <p:cNvPicPr/>
          <p:nvPr/>
        </p:nvPicPr>
        <p:blipFill rotWithShape="1">
          <a:blip r:embed="rId2"/>
          <a:srcRect l="9465" t="34686" r="39563" b="17241"/>
          <a:stretch/>
        </p:blipFill>
        <p:spPr bwMode="auto">
          <a:xfrm>
            <a:off x="533399" y="304800"/>
            <a:ext cx="7848601" cy="55626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343844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F9916A-1F17-43B1-A879-3B5B0A4C4883}"/>
              </a:ext>
            </a:extLst>
          </p:cNvPr>
          <p:cNvSpPr>
            <a:spLocks noGrp="1"/>
          </p:cNvSpPr>
          <p:nvPr>
            <p:ph type="title"/>
          </p:nvPr>
        </p:nvSpPr>
        <p:spPr/>
        <p:txBody>
          <a:bodyPr>
            <a:normAutofit/>
          </a:bodyPr>
          <a:lstStyle/>
          <a:p>
            <a:r>
              <a:rPr lang="en-IN" sz="3600" b="1" dirty="0" smtClean="0">
                <a:effectLst/>
                <a:latin typeface="Times New Roman" pitchFamily="18" charset="0"/>
                <a:ea typeface="Calibri" panose="020F0502020204030204" pitchFamily="34" charset="0"/>
                <a:cs typeface="Times New Roman" pitchFamily="18" charset="0"/>
              </a:rPr>
              <a:t>      Data </a:t>
            </a:r>
            <a:r>
              <a:rPr lang="en-IN" sz="3600" b="1" dirty="0">
                <a:effectLst/>
                <a:latin typeface="Times New Roman" pitchFamily="18" charset="0"/>
                <a:ea typeface="Calibri" panose="020F0502020204030204" pitchFamily="34" charset="0"/>
                <a:cs typeface="Times New Roman" pitchFamily="18" charset="0"/>
              </a:rPr>
              <a:t>Pre-processing Done</a:t>
            </a:r>
            <a:r>
              <a:rPr lang="en-IN" sz="4400" dirty="0">
                <a:effectLst/>
                <a:latin typeface="Calibri" panose="020F0502020204030204" pitchFamily="34" charset="0"/>
                <a:ea typeface="Calibri" panose="020F0502020204030204" pitchFamily="34" charset="0"/>
                <a:cs typeface="Times New Roman" panose="02020603050405020304" pitchFamily="18" charset="0"/>
              </a:rPr>
              <a:t/>
            </a:r>
            <a:br>
              <a:rPr lang="en-IN" sz="44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622AF287-9BFA-4269-B26C-BD770A160852}"/>
              </a:ext>
            </a:extLst>
          </p:cNvPr>
          <p:cNvSpPr>
            <a:spLocks noGrp="1"/>
          </p:cNvSpPr>
          <p:nvPr>
            <p:ph sz="quarter" idx="1"/>
          </p:nvPr>
        </p:nvSpPr>
        <p:spPr>
          <a:xfrm>
            <a:off x="457200" y="990600"/>
            <a:ext cx="8229600" cy="5135563"/>
          </a:xfrm>
        </p:spPr>
        <p:txBody>
          <a:bodyPr>
            <a:normAutofit/>
          </a:bodyPr>
          <a:lstStyle/>
          <a:p>
            <a:pPr lvl="0">
              <a:lnSpc>
                <a:spcPct val="200000"/>
              </a:lnSpc>
              <a:buFont typeface="Wingdings" panose="05000000000000000000" pitchFamily="2" charset="2"/>
              <a:buChar char="§"/>
            </a:pPr>
            <a:r>
              <a:rPr lang="en-IN" sz="2000" dirty="0">
                <a:ea typeface="Bahnschrift SemiLight" panose="020B0502040204020203" pitchFamily="34" charset="0"/>
                <a:cs typeface="Mangal" panose="02040503050203030202" pitchFamily="18" charset="0"/>
              </a:rPr>
              <a:t>Convert the text to lowercase </a:t>
            </a:r>
          </a:p>
          <a:p>
            <a:pPr lvl="0">
              <a:lnSpc>
                <a:spcPct val="200000"/>
              </a:lnSpc>
              <a:buFont typeface="Wingdings" panose="05000000000000000000" pitchFamily="2" charset="2"/>
              <a:buChar char="§"/>
            </a:pPr>
            <a:r>
              <a:rPr lang="en-IN" sz="2000" dirty="0">
                <a:ea typeface="Bahnschrift SemiLight" panose="020B0502040204020203" pitchFamily="34" charset="0"/>
                <a:cs typeface="Mangal" panose="02040503050203030202" pitchFamily="18" charset="0"/>
              </a:rPr>
              <a:t>Remove the punctuations, digits and special characters </a:t>
            </a:r>
          </a:p>
          <a:p>
            <a:pPr lvl="0">
              <a:lnSpc>
                <a:spcPct val="200000"/>
              </a:lnSpc>
              <a:buFont typeface="Wingdings" panose="05000000000000000000" pitchFamily="2" charset="2"/>
              <a:buChar char="§"/>
            </a:pPr>
            <a:r>
              <a:rPr lang="en-IN" sz="2000" dirty="0">
                <a:ea typeface="Bahnschrift SemiLight" panose="020B0502040204020203" pitchFamily="34" charset="0"/>
                <a:cs typeface="Mangal" panose="02040503050203030202" pitchFamily="18" charset="0"/>
              </a:rPr>
              <a:t>Tokenize the text, filter out the adjectives used in the review and create a new column in data frame </a:t>
            </a:r>
          </a:p>
          <a:p>
            <a:pPr lvl="0">
              <a:lnSpc>
                <a:spcPct val="200000"/>
              </a:lnSpc>
              <a:buFont typeface="Wingdings" panose="05000000000000000000" pitchFamily="2" charset="2"/>
              <a:buChar char="§"/>
            </a:pPr>
            <a:r>
              <a:rPr lang="en-IN" sz="2000" dirty="0">
                <a:ea typeface="Bahnschrift SemiLight" panose="020B0502040204020203" pitchFamily="34" charset="0"/>
                <a:cs typeface="Mangal" panose="02040503050203030202" pitchFamily="18" charset="0"/>
              </a:rPr>
              <a:t>Remove the stop words</a:t>
            </a:r>
          </a:p>
          <a:p>
            <a:pPr lvl="0">
              <a:lnSpc>
                <a:spcPct val="200000"/>
              </a:lnSpc>
              <a:buFont typeface="Wingdings" panose="05000000000000000000" pitchFamily="2" charset="2"/>
              <a:buChar char="§"/>
            </a:pPr>
            <a:r>
              <a:rPr lang="en-IN" sz="2000" dirty="0">
                <a:ea typeface="Bahnschrift SemiLight" panose="020B0502040204020203" pitchFamily="34" charset="0"/>
                <a:cs typeface="Mangal" panose="02040503050203030202" pitchFamily="18" charset="0"/>
              </a:rPr>
              <a:t>Stemming and Lemmatising</a:t>
            </a:r>
          </a:p>
          <a:p>
            <a:pPr lvl="0">
              <a:lnSpc>
                <a:spcPct val="200000"/>
              </a:lnSpc>
              <a:spcAft>
                <a:spcPts val="800"/>
              </a:spcAft>
              <a:buFont typeface="Wingdings" panose="05000000000000000000" pitchFamily="2" charset="2"/>
              <a:buChar char="§"/>
            </a:pPr>
            <a:r>
              <a:rPr lang="en-IN" sz="2000" dirty="0">
                <a:ea typeface="Bahnschrift SemiLight" panose="020B0502040204020203" pitchFamily="34" charset="0"/>
                <a:cs typeface="Mangal" panose="02040503050203030202" pitchFamily="18" charset="0"/>
              </a:rPr>
              <a:t>Applying Text </a:t>
            </a:r>
            <a:r>
              <a:rPr lang="en-IN" sz="2000" dirty="0" err="1">
                <a:ea typeface="Bahnschrift SemiLight" panose="020B0502040204020203" pitchFamily="34" charset="0"/>
                <a:cs typeface="Mangal" panose="02040503050203030202" pitchFamily="18" charset="0"/>
              </a:rPr>
              <a:t>Vectorization</a:t>
            </a:r>
            <a:r>
              <a:rPr lang="en-IN" sz="2000" dirty="0">
                <a:ea typeface="Bahnschrift SemiLight" panose="020B0502040204020203" pitchFamily="34" charset="0"/>
                <a:cs typeface="Mangal" panose="02040503050203030202" pitchFamily="18" charset="0"/>
              </a:rPr>
              <a:t> to convert text into numeric</a:t>
            </a:r>
          </a:p>
          <a:p>
            <a:pPr marL="0" indent="0">
              <a:buNone/>
            </a:pPr>
            <a:endParaRPr lang="en-IN" dirty="0"/>
          </a:p>
        </p:txBody>
      </p:sp>
    </p:spTree>
    <p:extLst>
      <p:ext uri="{BB962C8B-B14F-4D97-AF65-F5344CB8AC3E}">
        <p14:creationId xmlns:p14="http://schemas.microsoft.com/office/powerpoint/2010/main" val="1643251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sz="3200" b="1" dirty="0" smtClean="0">
                <a:latin typeface="Times New Roman" pitchFamily="18" charset="0"/>
                <a:cs typeface="Times New Roman" pitchFamily="18" charset="0"/>
              </a:rPr>
              <a:t>                     MODELS </a:t>
            </a:r>
            <a:r>
              <a:rPr lang="en-US" sz="3200" b="1" dirty="0">
                <a:latin typeface="Times New Roman" pitchFamily="18" charset="0"/>
                <a:cs typeface="Times New Roman" pitchFamily="18" charset="0"/>
              </a:rPr>
              <a:t>USED</a:t>
            </a:r>
            <a:br>
              <a:rPr lang="en-US" sz="3200" b="1" dirty="0">
                <a:latin typeface="Times New Roman" pitchFamily="18" charset="0"/>
                <a:cs typeface="Times New Roman" pitchFamily="18" charset="0"/>
              </a:rPr>
            </a:br>
            <a:endParaRPr lang="en-US" sz="3200" b="1" dirty="0">
              <a:latin typeface="Times New Roman" pitchFamily="18" charset="0"/>
              <a:cs typeface="Times New Roman" pitchFamily="18" charset="0"/>
            </a:endParaRPr>
          </a:p>
        </p:txBody>
      </p:sp>
      <p:sp>
        <p:nvSpPr>
          <p:cNvPr id="5" name="Content Placeholder 4"/>
          <p:cNvSpPr>
            <a:spLocks noGrp="1"/>
          </p:cNvSpPr>
          <p:nvPr>
            <p:ph sz="quarter" idx="1"/>
          </p:nvPr>
        </p:nvSpPr>
        <p:spPr>
          <a:xfrm>
            <a:off x="457200" y="1066800"/>
            <a:ext cx="7467600" cy="5407152"/>
          </a:xfrm>
        </p:spPr>
        <p:txBody>
          <a:bodyPr>
            <a:normAutofit/>
          </a:bodyPr>
          <a:lstStyle/>
          <a:p>
            <a:pPr marL="400050" indent="-285750">
              <a:lnSpc>
                <a:spcPct val="107000"/>
              </a:lnSpc>
              <a:spcAft>
                <a:spcPts val="800"/>
              </a:spcAft>
            </a:pPr>
            <a:r>
              <a:rPr lang="en-IN" sz="2000" b="1" dirty="0">
                <a:effectLst/>
                <a:latin typeface="Times New Roman" pitchFamily="18" charset="0"/>
                <a:ea typeface="Calibri" panose="020F0502020204030204" pitchFamily="34" charset="0"/>
                <a:cs typeface="Times New Roman" pitchFamily="18" charset="0"/>
              </a:rPr>
              <a:t>Regression  Model with following </a:t>
            </a:r>
            <a:r>
              <a:rPr lang="en-IN" sz="2000" b="1" dirty="0" smtClean="0">
                <a:effectLst/>
                <a:latin typeface="Times New Roman" pitchFamily="18" charset="0"/>
                <a:ea typeface="Calibri" panose="020F0502020204030204" pitchFamily="34" charset="0"/>
                <a:cs typeface="Times New Roman" pitchFamily="18" charset="0"/>
              </a:rPr>
              <a:t>algorithms</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Linear Regression</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Decision Tree Regression</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Random forest regression</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Gradient  Boosting Regression</a:t>
            </a:r>
          </a:p>
          <a:p>
            <a:pPr marL="400050" indent="-285750">
              <a:lnSpc>
                <a:spcPct val="107000"/>
              </a:lnSpc>
              <a:spcAft>
                <a:spcPts val="800"/>
              </a:spcAft>
              <a:buFont typeface="Wingdings" pitchFamily="2" charset="2"/>
              <a:buChar char="q"/>
            </a:pPr>
            <a:r>
              <a:rPr lang="en-US" sz="2000" dirty="0" smtClean="0">
                <a:effectLst/>
                <a:latin typeface="Times New Roman" pitchFamily="18" charset="0"/>
                <a:ea typeface="Calibri" panose="020F0502020204030204" pitchFamily="34" charset="0"/>
                <a:cs typeface="Times New Roman" pitchFamily="18" charset="0"/>
              </a:rPr>
              <a:t>Ridge</a:t>
            </a:r>
          </a:p>
          <a:p>
            <a:pPr marL="400050" indent="-285750">
              <a:lnSpc>
                <a:spcPct val="107000"/>
              </a:lnSpc>
              <a:spcAft>
                <a:spcPts val="800"/>
              </a:spcAft>
              <a:buFont typeface="Wingdings" pitchFamily="2" charset="2"/>
              <a:buChar char="q"/>
            </a:pPr>
            <a:r>
              <a:rPr lang="en-US" sz="2000" dirty="0" smtClean="0">
                <a:latin typeface="Times New Roman" pitchFamily="18" charset="0"/>
                <a:ea typeface="Calibri" panose="020F0502020204030204" pitchFamily="34" charset="0"/>
                <a:cs typeface="Times New Roman" pitchFamily="18" charset="0"/>
              </a:rPr>
              <a:t>SVR</a:t>
            </a:r>
            <a:endParaRPr lang="en-IN" sz="2000" dirty="0" smtClean="0">
              <a:effectLst/>
              <a:latin typeface="Times New Roman" pitchFamily="18" charset="0"/>
              <a:ea typeface="Calibri" panose="020F0502020204030204" pitchFamily="34" charset="0"/>
              <a:cs typeface="Times New Roman" pitchFamily="18" charset="0"/>
            </a:endParaRPr>
          </a:p>
          <a:p>
            <a:pPr marL="400050" indent="-285750">
              <a:lnSpc>
                <a:spcPct val="107000"/>
              </a:lnSpc>
              <a:spcAft>
                <a:spcPts val="800"/>
              </a:spcAft>
            </a:pPr>
            <a:r>
              <a:rPr lang="en-IN" sz="2000" b="1" dirty="0" smtClean="0">
                <a:effectLst/>
                <a:latin typeface="Times New Roman" pitchFamily="18" charset="0"/>
                <a:ea typeface="Calibri" panose="020F0502020204030204" pitchFamily="34" charset="0"/>
                <a:cs typeface="Times New Roman" pitchFamily="18" charset="0"/>
              </a:rPr>
              <a:t>Evaluation </a:t>
            </a:r>
            <a:r>
              <a:rPr lang="en-IN" sz="2000" b="1" dirty="0">
                <a:effectLst/>
                <a:latin typeface="Times New Roman" pitchFamily="18" charset="0"/>
                <a:ea typeface="Calibri" panose="020F0502020204030204" pitchFamily="34" charset="0"/>
                <a:cs typeface="Times New Roman" pitchFamily="18" charset="0"/>
              </a:rPr>
              <a:t>metrics </a:t>
            </a:r>
          </a:p>
          <a:p>
            <a:pPr>
              <a:buFont typeface="Wingdings" pitchFamily="2" charset="2"/>
              <a:buChar char="q"/>
            </a:pPr>
            <a:r>
              <a:rPr lang="en-US" dirty="0"/>
              <a:t>Accuracy </a:t>
            </a:r>
            <a:r>
              <a:rPr lang="en-US" dirty="0" smtClean="0"/>
              <a:t>Score</a:t>
            </a:r>
          </a:p>
          <a:p>
            <a:pPr>
              <a:buFont typeface="Wingdings" pitchFamily="2" charset="2"/>
              <a:buChar char="q"/>
            </a:pPr>
            <a:r>
              <a:rPr lang="en-US" dirty="0"/>
              <a:t>classification </a:t>
            </a:r>
            <a:r>
              <a:rPr lang="en-US" dirty="0" smtClean="0"/>
              <a:t>Report</a:t>
            </a:r>
          </a:p>
          <a:p>
            <a:pPr>
              <a:buFont typeface="Wingdings" pitchFamily="2" charset="2"/>
              <a:buChar char="q"/>
            </a:pPr>
            <a:r>
              <a:rPr lang="en-US" dirty="0"/>
              <a:t>Confusion matrix</a:t>
            </a:r>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729</TotalTime>
  <Words>1110</Words>
  <Application>Microsoft Office PowerPoint</Application>
  <PresentationFormat>On-screen Show (4:3)</PresentationFormat>
  <Paragraphs>108</Paragraphs>
  <Slides>31</Slides>
  <Notes>3</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Oriel</vt:lpstr>
      <vt:lpstr>RATINGS PREDICTION USING NLP </vt:lpstr>
      <vt:lpstr>                 INTRODUCTION  </vt:lpstr>
      <vt:lpstr>PowerPoint Presentation</vt:lpstr>
      <vt:lpstr>PROBLEM STATEMENT  </vt:lpstr>
      <vt:lpstr>                     Data Sources </vt:lpstr>
      <vt:lpstr>                 DATA UPLOADING</vt:lpstr>
      <vt:lpstr>PowerPoint Presentation</vt:lpstr>
      <vt:lpstr>      Data Pre-processing Done </vt:lpstr>
      <vt:lpstr>                     MODELS USED </vt:lpstr>
      <vt:lpstr> Testing of Identified Approaches (Algorithms) </vt:lpstr>
      <vt:lpstr>Word Cloud for getting word sense</vt:lpstr>
      <vt:lpstr>Getting sense of loud words in Rating 1</vt:lpstr>
      <vt:lpstr>Getting sense of loud words in Rating 2</vt:lpstr>
      <vt:lpstr>Getting sense of loud words in Rating 3</vt:lpstr>
      <vt:lpstr>Getting sense of loud words in Rating 4</vt:lpstr>
      <vt:lpstr>Getting sense of loud words in Rating 5 </vt:lpstr>
      <vt:lpstr> Machine Learning MODELS USED </vt:lpstr>
      <vt:lpstr>          Run and Evaluate selected models                         1.Linear Regression </vt:lpstr>
      <vt:lpstr>2.Random Forest Regressor </vt:lpstr>
      <vt:lpstr>3. Decision Tree Regression</vt:lpstr>
      <vt:lpstr>                         4.SVR</vt:lpstr>
      <vt:lpstr>5. Gradient Boosting Regression </vt:lpstr>
      <vt:lpstr>             Hyper parameter tuning 1.Random Forest Regressor</vt:lpstr>
      <vt:lpstr>PowerPoint Presentation</vt:lpstr>
      <vt:lpstr>FINAL MODEL</vt:lpstr>
      <vt:lpstr>                 Visualizations</vt:lpstr>
      <vt:lpstr>PowerPoint Presentation</vt:lpstr>
      <vt:lpstr>PowerPoint Presentation</vt:lpstr>
      <vt:lpstr>PowerPoint Presentation</vt:lpstr>
      <vt:lpstr>                   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Micro-Credit Defaulter Project</dc:title>
  <dc:creator>Ramesh</dc:creator>
  <cp:lastModifiedBy>Hi</cp:lastModifiedBy>
  <cp:revision>44</cp:revision>
  <dcterms:created xsi:type="dcterms:W3CDTF">2021-05-22T13:42:32Z</dcterms:created>
  <dcterms:modified xsi:type="dcterms:W3CDTF">2022-08-11T20:19:12Z</dcterms:modified>
</cp:coreProperties>
</file>

<file path=docProps/thumbnail.jpeg>
</file>